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drawings/drawing4.xml" ContentType="application/vnd.openxmlformats-officedocument.drawingml.chartshapes+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drawings/drawing5.xml" ContentType="application/vnd.openxmlformats-officedocument.drawingml.chartshapes+xml"/>
  <Override PartName="/ppt/charts/chart8.xml" ContentType="application/vnd.openxmlformats-officedocument.drawingml.chart+xml"/>
  <Override PartName="/ppt/drawings/drawing6.xml" ContentType="application/vnd.openxmlformats-officedocument.drawingml.chartshapes+xml"/>
  <Override PartName="/ppt/notesSlides/notesSlide6.xml" ContentType="application/vnd.openxmlformats-officedocument.presentationml.notesSlide+xml"/>
  <Override PartName="/ppt/charts/chart9.xml" ContentType="application/vnd.openxmlformats-officedocument.drawingml.chart+xml"/>
  <Override PartName="/ppt/drawings/drawing7.xml" ContentType="application/vnd.openxmlformats-officedocument.drawingml.chartshapes+xml"/>
  <Override PartName="/ppt/charts/chart10.xml" ContentType="application/vnd.openxmlformats-officedocument.drawingml.chart+xml"/>
  <Override PartName="/ppt/drawings/drawing8.xml" ContentType="application/vnd.openxmlformats-officedocument.drawingml.chartshapes+xml"/>
  <Override PartName="/ppt/notesSlides/notesSlide7.xml" ContentType="application/vnd.openxmlformats-officedocument.presentationml.notesSlide+xml"/>
  <Override PartName="/ppt/charts/chart11.xml" ContentType="application/vnd.openxmlformats-officedocument.drawingml.chart+xml"/>
  <Override PartName="/ppt/drawings/drawing9.xml" ContentType="application/vnd.openxmlformats-officedocument.drawingml.chartshapes+xml"/>
  <Override PartName="/ppt/charts/chart12.xml" ContentType="application/vnd.openxmlformats-officedocument.drawingml.chart+xml"/>
  <Override PartName="/ppt/drawings/drawing10.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21"/>
  </p:notesMasterIdLst>
  <p:handoutMasterIdLst>
    <p:handoutMasterId r:id="rId22"/>
  </p:handoutMasterIdLst>
  <p:sldIdLst>
    <p:sldId id="283" r:id="rId2"/>
    <p:sldId id="275" r:id="rId3"/>
    <p:sldId id="285" r:id="rId4"/>
    <p:sldId id="280" r:id="rId5"/>
    <p:sldId id="257" r:id="rId6"/>
    <p:sldId id="263" r:id="rId7"/>
    <p:sldId id="286" r:id="rId8"/>
    <p:sldId id="261" r:id="rId9"/>
    <p:sldId id="260" r:id="rId10"/>
    <p:sldId id="258" r:id="rId11"/>
    <p:sldId id="267" r:id="rId12"/>
    <p:sldId id="265" r:id="rId13"/>
    <p:sldId id="268" r:id="rId14"/>
    <p:sldId id="269" r:id="rId15"/>
    <p:sldId id="281" r:id="rId16"/>
    <p:sldId id="284" r:id="rId17"/>
    <p:sldId id="273" r:id="rId18"/>
    <p:sldId id="278" r:id="rId19"/>
    <p:sldId id="279" r:id="rId20"/>
  </p:sldIdLst>
  <p:sldSz cx="12192000" cy="6858000"/>
  <p:notesSz cx="9296400" cy="688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E%20DATA\Accounts%202022\CORPORATE%20BRIEFING%20SESSION%20(CBS)%202022\Six%20Year%20Data%20upto%202021.xls"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D:\E%20DATA\Accounts%202022\CORPORATE%20BRIEFING%20SESSION%20(CBS)%202022\Six%20Year%20Data%20upto%202022-%20Nine%20Month.xls"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D:\E%20DATA\Accounts%202022\CORPORATE%20BRIEFING%20SESSION%20(CBS)%202022\Six%20Year%20Data%20upto%202022-%20Nine%20Month.xls"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D:\E%20DATA\Accounts%202022\CORPORATE%20BRIEFING%20SESSION%20(CBS)%202022\Six%20Year%20Data%20upto%202022-%20Nine%20Month.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E%20DATA\Accounts%202022\CORPORATE%20BRIEFING%20SESSION%20(CBS)%202022\Six%20Year%20Data%20upto%202021.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D:\E%20DATA\Accounts%202022\CORPORATE%20BRIEFING%20SESSION%20(CBS)%202022\Six%20Year%20Data%20upto%202021.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E%20DATA\Accounts%202022\CORPORATE%20BRIEFING%20SESSION%20(CBS)%202022\Six%20Year%20Data%20upto%202021.xls"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D:\E%20DATA\Accounts%202022\CORPORATE%20BRIEFING%20SESSION%20(CBS)%202022\Six%20Year%20Data%20upto%202021.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E%20DATA\Accounts%202022\CORPORATE%20BRIEFING%20SESSION%20(CBS)%202022\Six%20Year%20Data%20upto%202021.xls"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D:\E%20DATA\Accounts%202022\CORPORATE%20BRIEFING%20SESSION%20(CBS)%202022\Six%20Year%20Data%20upto%202022-%20Nine%20Month.xls"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D:\E%20DATA\Accounts%202022\CORPORATE%20BRIEFING%20SESSION%20(CBS)%202022\Six%20Year%20Data%20upto%202022-%20Nine%20Month.xls"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D:\E%20DATA\Accounts%202022\CORPORATE%20BRIEFING%20SESSION%20(CBS)%202022\Six%20Year%20Data%20upto%202022-%20Nine%20Month.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a:pPr>
            <a:r>
              <a:rPr lang="en-US" sz="2000" dirty="0"/>
              <a:t>Gross </a:t>
            </a:r>
            <a:r>
              <a:rPr lang="en-US" sz="2000" dirty="0" smtClean="0"/>
              <a:t>Premium </a:t>
            </a:r>
            <a:r>
              <a:rPr lang="en-US" sz="2000" dirty="0"/>
              <a:t>&amp; Net </a:t>
            </a:r>
            <a:r>
              <a:rPr lang="en-US" sz="2000" dirty="0" smtClean="0"/>
              <a:t>Premium</a:t>
            </a:r>
            <a:endParaRPr lang="en-US" sz="2000" dirty="0"/>
          </a:p>
        </c:rich>
      </c:tx>
      <c:layout>
        <c:manualLayout>
          <c:xMode val="edge"/>
          <c:yMode val="edge"/>
          <c:x val="0.16137689070309288"/>
          <c:y val="2.3477322536565887E-2"/>
        </c:manualLayout>
      </c:layout>
      <c:overlay val="0"/>
      <c:spPr>
        <a:noFill/>
        <a:ln w="25400">
          <a:noFill/>
        </a:ln>
      </c:spPr>
    </c:title>
    <c:autoTitleDeleted val="0"/>
    <c:view3D>
      <c:rotX val="15"/>
      <c:rotY val="20"/>
      <c:depthPercent val="100"/>
      <c:rAngAx val="1"/>
    </c:view3D>
    <c:floor>
      <c:thickness val="0"/>
      <c:spPr>
        <a:noFill/>
        <a:ln w="9525">
          <a:noFill/>
        </a:ln>
      </c:spPr>
    </c:floor>
    <c:sideWall>
      <c:thickness val="0"/>
      <c:spPr>
        <a:noFill/>
        <a:ln w="25400">
          <a:noFill/>
        </a:ln>
      </c:spPr>
    </c:sideWall>
    <c:backWall>
      <c:thickness val="0"/>
      <c:spPr>
        <a:noFill/>
        <a:ln w="25400">
          <a:noFill/>
        </a:ln>
      </c:spPr>
    </c:backWall>
    <c:plotArea>
      <c:layout>
        <c:manualLayout>
          <c:layoutTarget val="inner"/>
          <c:xMode val="edge"/>
          <c:yMode val="edge"/>
          <c:x val="9.2783027121609796E-2"/>
          <c:y val="0.17502333041703119"/>
          <c:w val="0.88766883392687945"/>
          <c:h val="0.61339421114027426"/>
        </c:manualLayout>
      </c:layout>
      <c:bar3DChart>
        <c:barDir val="col"/>
        <c:grouping val="clustered"/>
        <c:varyColors val="0"/>
        <c:ser>
          <c:idx val="0"/>
          <c:order val="0"/>
          <c:tx>
            <c:strRef>
              <c:f>'Financial Data 06 Years'!$A$8</c:f>
              <c:strCache>
                <c:ptCount val="1"/>
                <c:pt idx="0">
                  <c:v>Gross Premium</c:v>
                </c:pt>
              </c:strCache>
            </c:strRef>
          </c:tx>
          <c:spPr>
            <a:solidFill>
              <a:srgbClr val="0070C0"/>
            </a:solidFill>
            <a:ln w="25400">
              <a:noFill/>
            </a:ln>
            <a:scene3d>
              <a:camera prst="orthographicFront"/>
              <a:lightRig rig="threePt" dir="t"/>
            </a:scene3d>
          </c:spPr>
          <c:invertIfNegative val="0"/>
          <c:dLbls>
            <c:spPr>
              <a:noFill/>
              <a:ln w="25400">
                <a:noFill/>
              </a:ln>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'Financial Data 06 Years'!$B$6:$F$6</c:f>
              <c:numCache>
                <c:formatCode>General</c:formatCode>
                <c:ptCount val="5"/>
                <c:pt idx="0">
                  <c:v>2021</c:v>
                </c:pt>
                <c:pt idx="1">
                  <c:v>2020</c:v>
                </c:pt>
                <c:pt idx="2">
                  <c:v>2019</c:v>
                </c:pt>
                <c:pt idx="3">
                  <c:v>2018</c:v>
                </c:pt>
                <c:pt idx="4">
                  <c:v>2017</c:v>
                </c:pt>
              </c:numCache>
            </c:numRef>
          </c:cat>
          <c:val>
            <c:numRef>
              <c:f>'Financial Data 06 Years'!$B$8:$F$8</c:f>
              <c:numCache>
                <c:formatCode>_(* #,##0_);_(* \(#,##0\);_(* "-"??_);_(@_)</c:formatCode>
                <c:ptCount val="5"/>
                <c:pt idx="0" formatCode="General">
                  <c:v>115</c:v>
                </c:pt>
                <c:pt idx="1">
                  <c:v>141</c:v>
                </c:pt>
                <c:pt idx="2" formatCode="General">
                  <c:v>139</c:v>
                </c:pt>
                <c:pt idx="3" formatCode="General">
                  <c:v>64</c:v>
                </c:pt>
                <c:pt idx="4" formatCode="General">
                  <c:v>28</c:v>
                </c:pt>
              </c:numCache>
            </c:numRef>
          </c:val>
          <c:extLst>
            <c:ext xmlns:c16="http://schemas.microsoft.com/office/drawing/2014/chart" uri="{C3380CC4-5D6E-409C-BE32-E72D297353CC}">
              <c16:uniqueId val="{00000000-6527-490D-AA88-C555487EA68D}"/>
            </c:ext>
          </c:extLst>
        </c:ser>
        <c:ser>
          <c:idx val="1"/>
          <c:order val="1"/>
          <c:tx>
            <c:strRef>
              <c:f>'Financial Data 06 Years'!$A$9</c:f>
              <c:strCache>
                <c:ptCount val="1"/>
                <c:pt idx="0">
                  <c:v>Net Premium</c:v>
                </c:pt>
              </c:strCache>
            </c:strRef>
          </c:tx>
          <c:spPr>
            <a:solidFill>
              <a:srgbClr val="FFC000"/>
            </a:solidFill>
            <a:ln w="0">
              <a:solidFill>
                <a:schemeClr val="tx1">
                  <a:lumMod val="15000"/>
                  <a:lumOff val="85000"/>
                </a:schemeClr>
              </a:solidFill>
            </a:ln>
            <a:effectLst>
              <a:outerShdw blurRad="152400" dist="317500" dir="5400000" sx="67000" sy="67000" rotWithShape="0">
                <a:prstClr val="black">
                  <a:alpha val="15000"/>
                </a:prstClr>
              </a:outerShdw>
            </a:effectLst>
            <a:scene3d>
              <a:camera prst="orthographicFront"/>
              <a:lightRig rig="threePt" dir="t"/>
            </a:scene3d>
          </c:spPr>
          <c:invertIfNegative val="0"/>
          <c:dLbls>
            <c:dLbl>
              <c:idx val="0"/>
              <c:layout>
                <c:manualLayout>
                  <c:x val="1.3831258644536628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527-490D-AA88-C555487EA68D}"/>
                </c:ext>
              </c:extLst>
            </c:dLbl>
            <c:dLbl>
              <c:idx val="1"/>
              <c:layout>
                <c:manualLayout>
                  <c:x val="1.1065006915629323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527-490D-AA88-C555487EA68D}"/>
                </c:ext>
              </c:extLst>
            </c:dLbl>
            <c:dLbl>
              <c:idx val="2"/>
              <c:layout>
                <c:manualLayout>
                  <c:x val="1.1065006915629323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527-490D-AA88-C555487EA68D}"/>
                </c:ext>
              </c:extLst>
            </c:dLbl>
            <c:dLbl>
              <c:idx val="3"/>
              <c:layout>
                <c:manualLayout>
                  <c:x val="8.2987551867219917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6527-490D-AA88-C555487EA68D}"/>
                </c:ext>
              </c:extLst>
            </c:dLbl>
            <c:dLbl>
              <c:idx val="4"/>
              <c:layout>
                <c:manualLayout>
                  <c:x val="8.2987551867218911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6527-490D-AA88-C555487EA68D}"/>
                </c:ext>
              </c:extLst>
            </c:dLbl>
            <c:dLbl>
              <c:idx val="5"/>
              <c:layout>
                <c:manualLayout>
                  <c:x val="1.106500691562932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527-490D-AA88-C555487EA68D}"/>
                </c:ext>
              </c:extLst>
            </c:dLbl>
            <c:spPr>
              <a:noFill/>
              <a:ln w="25400">
                <a:noFill/>
              </a:ln>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'Financial Data 06 Years'!$B$6:$F$6</c:f>
              <c:numCache>
                <c:formatCode>General</c:formatCode>
                <c:ptCount val="5"/>
                <c:pt idx="0">
                  <c:v>2021</c:v>
                </c:pt>
                <c:pt idx="1">
                  <c:v>2020</c:v>
                </c:pt>
                <c:pt idx="2">
                  <c:v>2019</c:v>
                </c:pt>
                <c:pt idx="3">
                  <c:v>2018</c:v>
                </c:pt>
                <c:pt idx="4">
                  <c:v>2017</c:v>
                </c:pt>
              </c:numCache>
            </c:numRef>
          </c:cat>
          <c:val>
            <c:numRef>
              <c:f>'Financial Data 06 Years'!$B$9:$F$9</c:f>
              <c:numCache>
                <c:formatCode>_(* #,##0_);_(* \(#,##0\);_(* "-"??_);_(@_)</c:formatCode>
                <c:ptCount val="5"/>
                <c:pt idx="0" formatCode="General">
                  <c:v>75</c:v>
                </c:pt>
                <c:pt idx="1">
                  <c:v>67</c:v>
                </c:pt>
                <c:pt idx="2" formatCode="General">
                  <c:v>68</c:v>
                </c:pt>
                <c:pt idx="3" formatCode="General">
                  <c:v>33</c:v>
                </c:pt>
                <c:pt idx="4" formatCode="General">
                  <c:v>12</c:v>
                </c:pt>
              </c:numCache>
            </c:numRef>
          </c:val>
          <c:extLst>
            <c:ext xmlns:c16="http://schemas.microsoft.com/office/drawing/2014/chart" uri="{C3380CC4-5D6E-409C-BE32-E72D297353CC}">
              <c16:uniqueId val="{00000007-6527-490D-AA88-C555487EA68D}"/>
            </c:ext>
          </c:extLst>
        </c:ser>
        <c:dLbls>
          <c:showLegendKey val="0"/>
          <c:showVal val="0"/>
          <c:showCatName val="0"/>
          <c:showSerName val="0"/>
          <c:showPercent val="0"/>
          <c:showBubbleSize val="0"/>
        </c:dLbls>
        <c:gapWidth val="110"/>
        <c:gapDepth val="103"/>
        <c:shape val="box"/>
        <c:axId val="310588464"/>
        <c:axId val="310589248"/>
        <c:axId val="0"/>
      </c:bar3DChart>
      <c:catAx>
        <c:axId val="310588464"/>
        <c:scaling>
          <c:orientation val="minMax"/>
        </c:scaling>
        <c:delete val="0"/>
        <c:axPos val="b"/>
        <c:numFmt formatCode="General" sourceLinked="0"/>
        <c:majorTickMark val="none"/>
        <c:minorTickMark val="none"/>
        <c:tickLblPos val="nextTo"/>
        <c:spPr>
          <a:ln w="9525">
            <a:noFill/>
          </a:ln>
        </c:spPr>
        <c:txPr>
          <a:bodyPr rot="-60000000" vert="horz"/>
          <a:lstStyle/>
          <a:p>
            <a:pPr>
              <a:defRPr sz="1800" b="1"/>
            </a:pPr>
            <a:endParaRPr lang="en-US"/>
          </a:p>
        </c:txPr>
        <c:crossAx val="310589248"/>
        <c:crosses val="autoZero"/>
        <c:auto val="1"/>
        <c:lblAlgn val="ctr"/>
        <c:lblOffset val="100"/>
        <c:noMultiLvlLbl val="0"/>
      </c:catAx>
      <c:valAx>
        <c:axId val="310589248"/>
        <c:scaling>
          <c:orientation val="minMax"/>
        </c:scaling>
        <c:delete val="0"/>
        <c:axPos val="l"/>
        <c:majorGridlines>
          <c:spPr>
            <a:ln w="9525" cap="flat" cmpd="sng" algn="ctr">
              <a:solidFill>
                <a:schemeClr val="tx1">
                  <a:lumMod val="15000"/>
                  <a:lumOff val="85000"/>
                </a:schemeClr>
              </a:solidFill>
              <a:round/>
            </a:ln>
            <a:effectLst/>
          </c:spPr>
        </c:majorGridlines>
        <c:numFmt formatCode="[&gt;0]\ \ #&quot;M&quot;;#&quot;K&quot;;General" sourceLinked="0"/>
        <c:majorTickMark val="none"/>
        <c:minorTickMark val="none"/>
        <c:tickLblPos val="nextTo"/>
        <c:spPr>
          <a:ln w="9525">
            <a:noFill/>
          </a:ln>
        </c:spPr>
        <c:txPr>
          <a:bodyPr rot="0" vert="horz"/>
          <a:lstStyle/>
          <a:p>
            <a:pPr>
              <a:defRPr sz="1600"/>
            </a:pPr>
            <a:endParaRPr lang="en-US"/>
          </a:p>
        </c:txPr>
        <c:crossAx val="310588464"/>
        <c:crosses val="autoZero"/>
        <c:crossBetween val="between"/>
      </c:valAx>
      <c:spPr>
        <a:noFill/>
        <a:ln w="25400">
          <a:noFill/>
        </a:ln>
      </c:spPr>
    </c:plotArea>
    <c:legend>
      <c:legendPos val="b"/>
      <c:legendEntry>
        <c:idx val="0"/>
        <c:txPr>
          <a:bodyPr/>
          <a:lstStyle/>
          <a:p>
            <a:pPr>
              <a:defRPr sz="1600"/>
            </a:pPr>
            <a:endParaRPr lang="en-US"/>
          </a:p>
        </c:txPr>
      </c:legendEntry>
      <c:legendEntry>
        <c:idx val="1"/>
        <c:txPr>
          <a:bodyPr/>
          <a:lstStyle/>
          <a:p>
            <a:pPr>
              <a:defRPr sz="1600"/>
            </a:pPr>
            <a:endParaRPr lang="en-US"/>
          </a:p>
        </c:txPr>
      </c:legendEntry>
      <c:layout>
        <c:manualLayout>
          <c:xMode val="edge"/>
          <c:yMode val="edge"/>
          <c:x val="0.17690397847878161"/>
          <c:y val="0.91241214639836687"/>
          <c:w val="0.64619182477450188"/>
          <c:h val="5.9810075823855335E-2"/>
        </c:manualLayout>
      </c:layout>
      <c:overlay val="0"/>
      <c:spPr>
        <a:noFill/>
        <a:ln w="25400">
          <a:noFill/>
        </a:ln>
      </c:spPr>
      <c:txPr>
        <a:bodyPr/>
        <a:lstStyle/>
        <a:p>
          <a:pPr>
            <a:defRPr sz="1600"/>
          </a:pPr>
          <a:endParaRPr lang="en-US"/>
        </a:p>
      </c:txPr>
    </c:legend>
    <c:plotVisOnly val="1"/>
    <c:dispBlanksAs val="gap"/>
    <c:showDLblsOverMax val="0"/>
  </c:chart>
  <c:spPr>
    <a:solidFill>
      <a:srgbClr val="002060"/>
    </a:solidFill>
    <a:ln w="9525" cap="flat" cmpd="sng" algn="ctr">
      <a:solidFill>
        <a:schemeClr val="bg1"/>
      </a:solidFill>
      <a:round/>
    </a:ln>
    <a:effectLst/>
    <a:scene3d>
      <a:camera prst="orthographicFront"/>
      <a:lightRig rig="threePt" dir="t"/>
    </a:scene3d>
    <a:sp3d prstMaterial="plastic">
      <a:bevelT w="0" h="0" prst="cross"/>
    </a:sp3d>
  </c:spPr>
  <c:txPr>
    <a:bodyPr/>
    <a:lstStyle/>
    <a:p>
      <a:pPr>
        <a:defRPr sz="14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3571248475830288"/>
          <c:y val="4.6393924163734855E-2"/>
        </c:manualLayout>
      </c:layout>
      <c:overlay val="0"/>
      <c:spPr>
        <a:noFill/>
        <a:ln w="25400">
          <a:noFill/>
        </a:ln>
      </c:spPr>
      <c:txPr>
        <a:bodyPr rot="0" vert="horz"/>
        <a:lstStyle/>
        <a:p>
          <a:pPr algn="ctr">
            <a:defRPr sz="2400"/>
          </a:pPr>
          <a:endParaRPr lang="en-US"/>
        </a:p>
      </c:txPr>
    </c:title>
    <c:autoTitleDeleted val="0"/>
    <c:view3D>
      <c:rotX val="15"/>
      <c:rotY val="20"/>
      <c:depthPercent val="100"/>
      <c:rAngAx val="1"/>
    </c:view3D>
    <c:floor>
      <c:thickness val="0"/>
    </c:floor>
    <c:sideWall>
      <c:thickness val="0"/>
      <c:spPr>
        <a:noFill/>
        <a:ln>
          <a:solidFill>
            <a:schemeClr val="bg2">
              <a:lumMod val="60000"/>
              <a:lumOff val="40000"/>
            </a:schemeClr>
          </a:solidFill>
        </a:ln>
      </c:spPr>
    </c:sideWall>
    <c:backWall>
      <c:thickness val="0"/>
      <c:spPr>
        <a:noFill/>
        <a:ln>
          <a:solidFill>
            <a:schemeClr val="bg2">
              <a:lumMod val="60000"/>
              <a:lumOff val="40000"/>
            </a:schemeClr>
          </a:solidFill>
        </a:ln>
      </c:spPr>
    </c:backWall>
    <c:plotArea>
      <c:layout>
        <c:manualLayout>
          <c:layoutTarget val="inner"/>
          <c:xMode val="edge"/>
          <c:yMode val="edge"/>
          <c:x val="0.1770361899783274"/>
          <c:y val="0.17652955322481009"/>
          <c:w val="0.80913255137713591"/>
          <c:h val="0.73490410850813015"/>
        </c:manualLayout>
      </c:layout>
      <c:bar3DChart>
        <c:barDir val="col"/>
        <c:grouping val="clustered"/>
        <c:varyColors val="0"/>
        <c:ser>
          <c:idx val="0"/>
          <c:order val="0"/>
          <c:tx>
            <c:strRef>
              <c:f>'Financial Data Nine Month'!$A$20</c:f>
              <c:strCache>
                <c:ptCount val="1"/>
                <c:pt idx="0">
                  <c:v>EPS  (Rs)</c:v>
                </c:pt>
              </c:strCache>
            </c:strRef>
          </c:tx>
          <c:spPr>
            <a:solidFill>
              <a:schemeClr val="bg2">
                <a:lumMod val="60000"/>
                <a:lumOff val="40000"/>
              </a:schemeClr>
            </a:solidFill>
            <a:effectLst/>
            <a:scene3d>
              <a:camera prst="orthographicFront"/>
              <a:lightRig rig="flat" dir="t"/>
            </a:scene3d>
            <a:sp3d/>
          </c:spPr>
          <c:invertIfNegative val="0"/>
          <c:dPt>
            <c:idx val="0"/>
            <c:invertIfNegative val="0"/>
            <c:bubble3D val="0"/>
            <c:spPr>
              <a:solidFill>
                <a:schemeClr val="bg2">
                  <a:lumMod val="60000"/>
                  <a:lumOff val="40000"/>
                </a:schemeClr>
              </a:solidFill>
              <a:effectLst/>
              <a:scene3d>
                <a:camera prst="orthographicFront"/>
                <a:lightRig rig="flat" dir="t"/>
              </a:scene3d>
              <a:sp3d/>
            </c:spPr>
            <c:extLst>
              <c:ext xmlns:c16="http://schemas.microsoft.com/office/drawing/2014/chart" uri="{C3380CC4-5D6E-409C-BE32-E72D297353CC}">
                <c16:uniqueId val="{00000002-9682-4C49-9040-5AF0476035F6}"/>
              </c:ext>
            </c:extLst>
          </c:dPt>
          <c:dLbls>
            <c:dLbl>
              <c:idx val="1"/>
              <c:layout>
                <c:manualLayout>
                  <c:x val="0.11166667643627966"/>
                  <c:y val="4.258835952824840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682-4C49-9040-5AF0476035F6}"/>
                </c:ext>
              </c:extLst>
            </c:dLbl>
            <c:spPr>
              <a:noFill/>
              <a:ln w="25400">
                <a:noFill/>
              </a:ln>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'Financial Data Nine Month'!$B$6:$C$6</c:f>
              <c:numCache>
                <c:formatCode>General</c:formatCode>
                <c:ptCount val="2"/>
                <c:pt idx="0">
                  <c:v>2022</c:v>
                </c:pt>
                <c:pt idx="1">
                  <c:v>2021</c:v>
                </c:pt>
              </c:numCache>
            </c:numRef>
          </c:cat>
          <c:val>
            <c:numRef>
              <c:f>'Financial Data Nine Month'!$B$20:$C$20</c:f>
              <c:numCache>
                <c:formatCode>_(* #,##0.00_);_(* \(#,##0.00\);_(* "-"??_);_(@_)</c:formatCode>
                <c:ptCount val="2"/>
                <c:pt idx="0">
                  <c:v>-1.33</c:v>
                </c:pt>
                <c:pt idx="1">
                  <c:v>-7.0000000000000007E-2</c:v>
                </c:pt>
              </c:numCache>
            </c:numRef>
          </c:val>
          <c:extLst>
            <c:ext xmlns:c16="http://schemas.microsoft.com/office/drawing/2014/chart" uri="{C3380CC4-5D6E-409C-BE32-E72D297353CC}">
              <c16:uniqueId val="{00000001-9682-4C49-9040-5AF0476035F6}"/>
            </c:ext>
          </c:extLst>
        </c:ser>
        <c:dLbls>
          <c:showLegendKey val="0"/>
          <c:showVal val="0"/>
          <c:showCatName val="0"/>
          <c:showSerName val="0"/>
          <c:showPercent val="0"/>
          <c:showBubbleSize val="0"/>
        </c:dLbls>
        <c:gapWidth val="219"/>
        <c:shape val="box"/>
        <c:axId val="303033480"/>
        <c:axId val="303035832"/>
        <c:axId val="0"/>
      </c:bar3DChart>
      <c:catAx>
        <c:axId val="303033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800" b="1"/>
            </a:pPr>
            <a:endParaRPr lang="en-US"/>
          </a:p>
        </c:txPr>
        <c:crossAx val="303035832"/>
        <c:crossesAt val="0"/>
        <c:auto val="1"/>
        <c:lblAlgn val="ctr"/>
        <c:lblOffset val="100"/>
        <c:noMultiLvlLbl val="0"/>
      </c:catAx>
      <c:valAx>
        <c:axId val="303035832"/>
        <c:scaling>
          <c:orientation val="minMax"/>
        </c:scaling>
        <c:delete val="0"/>
        <c:axPos val="l"/>
        <c:majorGridlines>
          <c:spPr>
            <a:ln w="9525" cap="flat" cmpd="sng" algn="ctr">
              <a:solidFill>
                <a:schemeClr val="tx1">
                  <a:lumMod val="15000"/>
                  <a:lumOff val="85000"/>
                </a:schemeClr>
              </a:solidFill>
              <a:round/>
            </a:ln>
            <a:effectLst/>
          </c:spPr>
        </c:majorGridlines>
        <c:numFmt formatCode="_([$Rs-420]\ * \(#,##0.00_);_([$Rs-420]\ * \(#,##0.00\);_([$Rs-420]\ * &quot;-&quot;??_);_(@_)" sourceLinked="0"/>
        <c:majorTickMark val="none"/>
        <c:minorTickMark val="none"/>
        <c:tickLblPos val="nextTo"/>
        <c:spPr>
          <a:ln w="9525">
            <a:noFill/>
          </a:ln>
        </c:spPr>
        <c:txPr>
          <a:bodyPr rot="-60000000" vert="horz"/>
          <a:lstStyle/>
          <a:p>
            <a:pPr>
              <a:defRPr sz="1600"/>
            </a:pPr>
            <a:endParaRPr lang="en-US"/>
          </a:p>
        </c:txPr>
        <c:crossAx val="303033480"/>
        <c:crosses val="autoZero"/>
        <c:crossBetween val="between"/>
      </c:valAx>
      <c:spPr>
        <a:noFill/>
        <a:ln w="25400">
          <a:noFill/>
        </a:ln>
      </c:spPr>
    </c:plotArea>
    <c:plotVisOnly val="1"/>
    <c:dispBlanksAs val="gap"/>
    <c:showDLblsOverMax val="0"/>
  </c:chart>
  <c:spPr>
    <a:solidFill>
      <a:srgbClr val="002060"/>
    </a:solidFill>
    <a:ln w="9525" cap="flat" cmpd="sng" algn="ctr">
      <a:solidFill>
        <a:schemeClr val="tx1">
          <a:lumMod val="15000"/>
          <a:lumOff val="85000"/>
        </a:schemeClr>
      </a:solidFill>
      <a:round/>
    </a:ln>
    <a:effectLst/>
  </c:spPr>
  <c:txPr>
    <a:bodyPr/>
    <a:lstStyle/>
    <a:p>
      <a:pPr>
        <a:defRPr sz="14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9525">
          <a:noFill/>
        </a:ln>
      </c:spPr>
    </c:floor>
    <c:sideWall>
      <c:thickness val="0"/>
      <c:spPr>
        <a:noFill/>
        <a:ln w="25400">
          <a:noFill/>
        </a:ln>
        <a:scene3d>
          <a:camera prst="orthographicFront"/>
          <a:lightRig rig="threePt" dir="t"/>
        </a:scene3d>
        <a:sp3d>
          <a:bevelT w="6350"/>
        </a:sp3d>
      </c:spPr>
    </c:sideWall>
    <c:backWall>
      <c:thickness val="0"/>
      <c:spPr>
        <a:noFill/>
        <a:ln w="25400">
          <a:noFill/>
        </a:ln>
        <a:scene3d>
          <a:camera prst="orthographicFront"/>
          <a:lightRig rig="threePt" dir="t"/>
        </a:scene3d>
        <a:sp3d>
          <a:bevelT w="6350"/>
        </a:sp3d>
      </c:spPr>
    </c:backWall>
    <c:plotArea>
      <c:layout>
        <c:manualLayout>
          <c:layoutTarget val="inner"/>
          <c:xMode val="edge"/>
          <c:yMode val="edge"/>
          <c:x val="0.14953202426460177"/>
          <c:y val="0.17102869037659182"/>
          <c:w val="0.8453123647234374"/>
          <c:h val="0.63013714540825128"/>
        </c:manualLayout>
      </c:layout>
      <c:bar3DChart>
        <c:barDir val="col"/>
        <c:grouping val="clustered"/>
        <c:varyColors val="0"/>
        <c:ser>
          <c:idx val="0"/>
          <c:order val="0"/>
          <c:tx>
            <c:strRef>
              <c:f>'Financial Data Nine Month'!$A$16</c:f>
              <c:strCache>
                <c:ptCount val="1"/>
                <c:pt idx="0">
                  <c:v>Paid-up Capital</c:v>
                </c:pt>
              </c:strCache>
            </c:strRef>
          </c:tx>
          <c:spPr>
            <a:solidFill>
              <a:srgbClr val="4F81BD"/>
            </a:solidFill>
            <a:ln w="25400">
              <a:noFill/>
            </a:ln>
          </c:spPr>
          <c:invertIfNegative val="0"/>
          <c:dLbls>
            <c:spPr>
              <a:noFill/>
              <a:ln w="25400">
                <a:noFill/>
              </a:ln>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'Financial Data Nine Month'!$B$6:$C$6</c:f>
              <c:numCache>
                <c:formatCode>General</c:formatCode>
                <c:ptCount val="2"/>
                <c:pt idx="0">
                  <c:v>2022</c:v>
                </c:pt>
                <c:pt idx="1">
                  <c:v>2021</c:v>
                </c:pt>
              </c:numCache>
            </c:numRef>
          </c:cat>
          <c:val>
            <c:numRef>
              <c:f>'Financial Data Nine Month'!$B$16:$C$16</c:f>
              <c:numCache>
                <c:formatCode>General</c:formatCode>
                <c:ptCount val="2"/>
                <c:pt idx="0">
                  <c:v>500</c:v>
                </c:pt>
                <c:pt idx="1">
                  <c:v>500</c:v>
                </c:pt>
              </c:numCache>
            </c:numRef>
          </c:val>
          <c:extLst>
            <c:ext xmlns:c16="http://schemas.microsoft.com/office/drawing/2014/chart" uri="{C3380CC4-5D6E-409C-BE32-E72D297353CC}">
              <c16:uniqueId val="{00000000-0AEB-4D8D-A253-07D770805D48}"/>
            </c:ext>
          </c:extLst>
        </c:ser>
        <c:ser>
          <c:idx val="1"/>
          <c:order val="1"/>
          <c:tx>
            <c:strRef>
              <c:f>'Financial Data Nine Month'!$A$19</c:f>
              <c:strCache>
                <c:ptCount val="1"/>
                <c:pt idx="0">
                  <c:v>Equity</c:v>
                </c:pt>
              </c:strCache>
            </c:strRef>
          </c:tx>
          <c:spPr>
            <a:solidFill>
              <a:srgbClr val="FFC000"/>
            </a:solidFill>
            <a:ln w="25400">
              <a:noFill/>
            </a:ln>
            <a:scene3d>
              <a:camera prst="orthographicFront"/>
              <a:lightRig rig="threePt" dir="t"/>
            </a:scene3d>
            <a:sp3d/>
          </c:spPr>
          <c:invertIfNegative val="0"/>
          <c:dLbls>
            <c:dLbl>
              <c:idx val="3"/>
              <c:layout>
                <c:manualLayout>
                  <c:x val="1.124836727070536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EB-4D8D-A253-07D770805D48}"/>
                </c:ext>
              </c:extLst>
            </c:dLbl>
            <c:dLbl>
              <c:idx val="4"/>
              <c:layout>
                <c:manualLayout>
                  <c:x val="1.1248367270705361E-2"/>
                  <c:y val="-8.4508809520460968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AEB-4D8D-A253-07D770805D48}"/>
                </c:ext>
              </c:extLst>
            </c:dLbl>
            <c:dLbl>
              <c:idx val="5"/>
              <c:layout>
                <c:manualLayout>
                  <c:x val="1.1248367270705465E-2"/>
                  <c:y val="-8.4508809520460968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EB-4D8D-A253-07D770805D48}"/>
                </c:ext>
              </c:extLst>
            </c:dLbl>
            <c:spPr>
              <a:noFill/>
              <a:ln w="25400">
                <a:noFill/>
              </a:ln>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'Financial Data Nine Month'!$B$6:$C$6</c:f>
              <c:numCache>
                <c:formatCode>General</c:formatCode>
                <c:ptCount val="2"/>
                <c:pt idx="0">
                  <c:v>2022</c:v>
                </c:pt>
                <c:pt idx="1">
                  <c:v>2021</c:v>
                </c:pt>
              </c:numCache>
            </c:numRef>
          </c:cat>
          <c:val>
            <c:numRef>
              <c:f>'Financial Data Nine Month'!$B$19:$C$19</c:f>
              <c:numCache>
                <c:formatCode>General</c:formatCode>
                <c:ptCount val="2"/>
                <c:pt idx="0">
                  <c:v>774</c:v>
                </c:pt>
                <c:pt idx="1">
                  <c:v>826</c:v>
                </c:pt>
              </c:numCache>
            </c:numRef>
          </c:val>
          <c:extLst>
            <c:ext xmlns:c16="http://schemas.microsoft.com/office/drawing/2014/chart" uri="{C3380CC4-5D6E-409C-BE32-E72D297353CC}">
              <c16:uniqueId val="{00000004-0AEB-4D8D-A253-07D770805D48}"/>
            </c:ext>
          </c:extLst>
        </c:ser>
        <c:dLbls>
          <c:showLegendKey val="0"/>
          <c:showVal val="0"/>
          <c:showCatName val="0"/>
          <c:showSerName val="0"/>
          <c:showPercent val="0"/>
          <c:showBubbleSize val="0"/>
        </c:dLbls>
        <c:gapWidth val="140"/>
        <c:gapDepth val="0"/>
        <c:shape val="box"/>
        <c:axId val="303624752"/>
        <c:axId val="303634160"/>
        <c:axId val="0"/>
      </c:bar3DChart>
      <c:catAx>
        <c:axId val="303624752"/>
        <c:scaling>
          <c:orientation val="minMax"/>
        </c:scaling>
        <c:delete val="0"/>
        <c:axPos val="b"/>
        <c:numFmt formatCode="General" sourceLinked="1"/>
        <c:majorTickMark val="none"/>
        <c:minorTickMark val="none"/>
        <c:tickLblPos val="nextTo"/>
        <c:spPr>
          <a:ln w="9525">
            <a:noFill/>
          </a:ln>
        </c:spPr>
        <c:txPr>
          <a:bodyPr rot="-60000000" vert="horz"/>
          <a:lstStyle/>
          <a:p>
            <a:pPr>
              <a:defRPr sz="1800" b="1"/>
            </a:pPr>
            <a:endParaRPr lang="en-US"/>
          </a:p>
        </c:txPr>
        <c:crossAx val="303634160"/>
        <c:crosses val="autoZero"/>
        <c:auto val="1"/>
        <c:lblAlgn val="ctr"/>
        <c:lblOffset val="100"/>
        <c:noMultiLvlLbl val="0"/>
      </c:catAx>
      <c:valAx>
        <c:axId val="303634160"/>
        <c:scaling>
          <c:orientation val="minMax"/>
        </c:scaling>
        <c:delete val="0"/>
        <c:axPos val="l"/>
        <c:majorGridlines>
          <c:spPr>
            <a:ln w="0" cap="flat" cmpd="sng" algn="ctr">
              <a:solidFill>
                <a:schemeClr val="tx1">
                  <a:lumMod val="15000"/>
                  <a:lumOff val="85000"/>
                </a:schemeClr>
              </a:solidFill>
              <a:round/>
            </a:ln>
            <a:effectLst/>
          </c:spPr>
        </c:majorGridlines>
        <c:numFmt formatCode="[&gt;0]\ \ #&quot;M&quot;;#&quot;K&quot;;General" sourceLinked="0"/>
        <c:majorTickMark val="none"/>
        <c:minorTickMark val="none"/>
        <c:tickLblPos val="nextTo"/>
        <c:spPr>
          <a:ln w="9525">
            <a:noFill/>
          </a:ln>
        </c:spPr>
        <c:txPr>
          <a:bodyPr rot="-60000000" vert="horz"/>
          <a:lstStyle/>
          <a:p>
            <a:pPr>
              <a:defRPr sz="1600"/>
            </a:pPr>
            <a:endParaRPr lang="en-US"/>
          </a:p>
        </c:txPr>
        <c:crossAx val="303624752"/>
        <c:crosses val="autoZero"/>
        <c:crossBetween val="between"/>
      </c:valAx>
      <c:spPr>
        <a:noFill/>
        <a:ln w="25400">
          <a:noFill/>
        </a:ln>
      </c:spPr>
    </c:plotArea>
    <c:legend>
      <c:legendPos val="b"/>
      <c:overlay val="0"/>
      <c:spPr>
        <a:noFill/>
        <a:ln w="25400">
          <a:noFill/>
        </a:ln>
      </c:spPr>
      <c:txPr>
        <a:bodyPr/>
        <a:lstStyle/>
        <a:p>
          <a:pPr>
            <a:defRPr sz="1800"/>
          </a:pPr>
          <a:endParaRPr lang="en-US"/>
        </a:p>
      </c:txPr>
    </c:legend>
    <c:plotVisOnly val="1"/>
    <c:dispBlanksAs val="gap"/>
    <c:showDLblsOverMax val="0"/>
  </c:chart>
  <c:spPr>
    <a:solidFill>
      <a:srgbClr val="002060"/>
    </a:solidFill>
    <a:ln w="9525" cap="flat" cmpd="sng" algn="ctr">
      <a:solidFill>
        <a:schemeClr val="tx1">
          <a:lumMod val="15000"/>
          <a:lumOff val="85000"/>
        </a:schemeClr>
      </a:solidFill>
      <a:round/>
    </a:ln>
    <a:effectLst/>
  </c:spPr>
  <c:txPr>
    <a:bodyPr/>
    <a:lstStyle/>
    <a:p>
      <a:pPr>
        <a:defRPr sz="14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lgn="ctr">
              <a:defRPr sz="2400"/>
            </a:pPr>
            <a:r>
              <a:rPr lang="en-US" sz="2400"/>
              <a:t>Total Assets </a:t>
            </a:r>
          </a:p>
        </c:rich>
      </c:tx>
      <c:layout>
        <c:manualLayout>
          <c:xMode val="edge"/>
          <c:yMode val="edge"/>
          <c:x val="0.31996182295394893"/>
          <c:y val="2.7022336493652578E-3"/>
        </c:manualLayout>
      </c:layout>
      <c:overlay val="0"/>
      <c:spPr>
        <a:noFill/>
        <a:ln w="25400">
          <a:noFill/>
        </a:ln>
      </c:spPr>
    </c:title>
    <c:autoTitleDeleted val="0"/>
    <c:plotArea>
      <c:layout>
        <c:manualLayout>
          <c:layoutTarget val="inner"/>
          <c:xMode val="edge"/>
          <c:yMode val="edge"/>
          <c:x val="0.2731667218634134"/>
          <c:y val="0.12136896142175645"/>
          <c:w val="0.51140437217260404"/>
          <c:h val="0.66704888471509238"/>
        </c:manualLayout>
      </c:layout>
      <c:barChart>
        <c:barDir val="col"/>
        <c:grouping val="clustered"/>
        <c:varyColors val="0"/>
        <c:ser>
          <c:idx val="0"/>
          <c:order val="0"/>
          <c:tx>
            <c:strRef>
              <c:f>'Financial Data Nine Month'!$A$18</c:f>
              <c:strCache>
                <c:ptCount val="1"/>
                <c:pt idx="0">
                  <c:v>Total Property &amp; Assets</c:v>
                </c:pt>
              </c:strCache>
            </c:strRef>
          </c:tx>
          <c:spPr>
            <a:solidFill>
              <a:srgbClr val="FFC000"/>
            </a:solidFill>
            <a:ln w="25400">
              <a:noFill/>
            </a:ln>
            <a:scene3d>
              <a:camera prst="orthographicFront"/>
              <a:lightRig rig="threePt" dir="t"/>
            </a:scene3d>
          </c:spPr>
          <c:invertIfNegative val="0"/>
          <c:dLbls>
            <c:spPr>
              <a:noFill/>
              <a:ln w="25400">
                <a:noFill/>
              </a:ln>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'Financial Data Nine Month'!$B$6:$C$6</c:f>
              <c:numCache>
                <c:formatCode>General</c:formatCode>
                <c:ptCount val="2"/>
                <c:pt idx="0">
                  <c:v>2022</c:v>
                </c:pt>
                <c:pt idx="1">
                  <c:v>2021</c:v>
                </c:pt>
              </c:numCache>
            </c:numRef>
          </c:cat>
          <c:val>
            <c:numRef>
              <c:f>'Financial Data Nine Month'!$B$18:$C$18</c:f>
              <c:numCache>
                <c:formatCode>General</c:formatCode>
                <c:ptCount val="2"/>
                <c:pt idx="0" formatCode="_(* #,##0_);_(* \(#,##0\);_(* &quot;-&quot;??_);_(@_)">
                  <c:v>1007</c:v>
                </c:pt>
                <c:pt idx="1">
                  <c:v>990</c:v>
                </c:pt>
              </c:numCache>
            </c:numRef>
          </c:val>
          <c:extLst>
            <c:ext xmlns:c16="http://schemas.microsoft.com/office/drawing/2014/chart" uri="{C3380CC4-5D6E-409C-BE32-E72D297353CC}">
              <c16:uniqueId val="{00000000-7A9B-47DD-89E4-4C8D0F56D46D}"/>
            </c:ext>
          </c:extLst>
        </c:ser>
        <c:dLbls>
          <c:showLegendKey val="0"/>
          <c:showVal val="0"/>
          <c:showCatName val="0"/>
          <c:showSerName val="0"/>
          <c:showPercent val="0"/>
          <c:showBubbleSize val="0"/>
        </c:dLbls>
        <c:gapWidth val="110"/>
        <c:axId val="382101720"/>
        <c:axId val="382097016"/>
      </c:barChart>
      <c:catAx>
        <c:axId val="382101720"/>
        <c:scaling>
          <c:orientation val="minMax"/>
        </c:scaling>
        <c:delete val="0"/>
        <c:axPos val="b"/>
        <c:numFmt formatCode="General" sourceLinked="0"/>
        <c:majorTickMark val="none"/>
        <c:minorTickMark val="none"/>
        <c:tickLblPos val="nextTo"/>
        <c:spPr>
          <a:ln w="9525">
            <a:noFill/>
          </a:ln>
        </c:spPr>
        <c:txPr>
          <a:bodyPr rot="-60000000" vert="horz"/>
          <a:lstStyle/>
          <a:p>
            <a:pPr>
              <a:defRPr sz="1800" b="1"/>
            </a:pPr>
            <a:endParaRPr lang="en-US"/>
          </a:p>
        </c:txPr>
        <c:crossAx val="382097016"/>
        <c:crosses val="autoZero"/>
        <c:auto val="1"/>
        <c:lblAlgn val="ctr"/>
        <c:lblOffset val="100"/>
        <c:noMultiLvlLbl val="0"/>
      </c:catAx>
      <c:valAx>
        <c:axId val="382097016"/>
        <c:scaling>
          <c:orientation val="minMax"/>
          <c:min val="950"/>
        </c:scaling>
        <c:delete val="0"/>
        <c:axPos val="l"/>
        <c:majorGridlines>
          <c:spPr>
            <a:ln w="9525" cap="flat" cmpd="sng" algn="ctr">
              <a:solidFill>
                <a:schemeClr val="tx1">
                  <a:lumMod val="15000"/>
                  <a:lumOff val="85000"/>
                </a:schemeClr>
              </a:solidFill>
              <a:round/>
            </a:ln>
            <a:effectLst/>
          </c:spPr>
        </c:majorGridlines>
        <c:numFmt formatCode="[&gt;0]\ \ #&quot;M&quot;;#&quot;K&quot;;General" sourceLinked="0"/>
        <c:majorTickMark val="none"/>
        <c:minorTickMark val="none"/>
        <c:tickLblPos val="nextTo"/>
        <c:txPr>
          <a:bodyPr rot="0" vert="horz"/>
          <a:lstStyle/>
          <a:p>
            <a:pPr>
              <a:defRPr sz="1600"/>
            </a:pPr>
            <a:endParaRPr lang="en-US"/>
          </a:p>
        </c:txPr>
        <c:crossAx val="382101720"/>
        <c:crosses val="autoZero"/>
        <c:crossBetween val="between"/>
      </c:valAx>
      <c:spPr>
        <a:noFill/>
        <a:ln w="25400">
          <a:noFill/>
        </a:ln>
      </c:spPr>
    </c:plotArea>
    <c:plotVisOnly val="1"/>
    <c:dispBlanksAs val="gap"/>
    <c:showDLblsOverMax val="0"/>
  </c:chart>
  <c:spPr>
    <a:solidFill>
      <a:srgbClr val="002060"/>
    </a:solidFill>
    <a:ln w="9525" cap="flat" cmpd="sng" algn="ctr">
      <a:solidFill>
        <a:schemeClr val="bg1"/>
      </a:solidFill>
      <a:round/>
    </a:ln>
    <a:effectLst/>
    <a:scene3d>
      <a:camera prst="orthographicFront"/>
      <a:lightRig rig="threePt" dir="t"/>
    </a:scene3d>
    <a:sp3d prstMaterial="plastic">
      <a:bevelT w="0" h="0" prst="cross"/>
    </a:sp3d>
  </c:spPr>
  <c:txPr>
    <a:bodyPr/>
    <a:lstStyle/>
    <a:p>
      <a:pPr>
        <a:defRPr sz="14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a:pPr>
            <a:r>
              <a:rPr lang="en-US" sz="2000" baseline="0" dirty="0"/>
              <a:t>Profit / (loss) before tax </a:t>
            </a:r>
            <a:endParaRPr lang="en-US" sz="2000" dirty="0"/>
          </a:p>
        </c:rich>
      </c:tx>
      <c:layout>
        <c:manualLayout>
          <c:xMode val="edge"/>
          <c:yMode val="edge"/>
          <c:x val="0.30180046675880817"/>
          <c:y val="3.3915465368754741E-2"/>
        </c:manualLayout>
      </c:layout>
      <c:overlay val="0"/>
      <c:spPr>
        <a:noFill/>
        <a:ln w="25400">
          <a:noFill/>
        </a:ln>
      </c:spPr>
    </c:title>
    <c:autoTitleDeleted val="0"/>
    <c:plotArea>
      <c:layout>
        <c:manualLayout>
          <c:layoutTarget val="inner"/>
          <c:xMode val="edge"/>
          <c:yMode val="edge"/>
          <c:x val="0.14351189228700972"/>
          <c:y val="0.17502333041703119"/>
          <c:w val="0.80652116314217415"/>
          <c:h val="0.61339421114027426"/>
        </c:manualLayout>
      </c:layout>
      <c:barChart>
        <c:barDir val="col"/>
        <c:grouping val="clustered"/>
        <c:varyColors val="0"/>
        <c:ser>
          <c:idx val="2"/>
          <c:order val="0"/>
          <c:tx>
            <c:strRef>
              <c:f>'Financial Data 06 Years'!$A$14</c:f>
              <c:strCache>
                <c:ptCount val="1"/>
                <c:pt idx="0">
                  <c:v>(Loss) / profit before tax</c:v>
                </c:pt>
              </c:strCache>
            </c:strRef>
          </c:tx>
          <c:spPr>
            <a:solidFill>
              <a:srgbClr val="0070C0"/>
            </a:solidFill>
            <a:ln w="25400">
              <a:noFill/>
            </a:ln>
            <a:scene3d>
              <a:camera prst="orthographicFront"/>
              <a:lightRig rig="threePt" dir="t"/>
            </a:scene3d>
            <a:sp3d/>
          </c:spPr>
          <c:invertIfNegative val="0"/>
          <c:dLbls>
            <c:dLbl>
              <c:idx val="5"/>
              <c:layout>
                <c:manualLayout>
                  <c:x val="-8.0720732325602427E-3"/>
                  <c:y val="-9.278820143222607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39F-4894-B27E-65D725EC6233}"/>
                </c:ext>
              </c:extLst>
            </c:dLbl>
            <c:spPr>
              <a:noFill/>
              <a:ln w="25400">
                <a:noFill/>
              </a:ln>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'Financial Data 06 Years'!$B$6:$F$6</c:f>
              <c:numCache>
                <c:formatCode>General</c:formatCode>
                <c:ptCount val="5"/>
                <c:pt idx="0">
                  <c:v>2021</c:v>
                </c:pt>
                <c:pt idx="1">
                  <c:v>2020</c:v>
                </c:pt>
                <c:pt idx="2">
                  <c:v>2019</c:v>
                </c:pt>
                <c:pt idx="3">
                  <c:v>2018</c:v>
                </c:pt>
                <c:pt idx="4">
                  <c:v>2017</c:v>
                </c:pt>
              </c:numCache>
            </c:numRef>
          </c:cat>
          <c:val>
            <c:numRef>
              <c:f>'Financial Data 06 Years'!$B$14:$F$14</c:f>
              <c:numCache>
                <c:formatCode>_(* #,##0_);_(* \(#,##0\);_(* "-"??_);_(@_)</c:formatCode>
                <c:ptCount val="5"/>
                <c:pt idx="0">
                  <c:v>45</c:v>
                </c:pt>
                <c:pt idx="1">
                  <c:v>-109</c:v>
                </c:pt>
                <c:pt idx="2" formatCode="General">
                  <c:v>4</c:v>
                </c:pt>
                <c:pt idx="3" formatCode="General">
                  <c:v>19</c:v>
                </c:pt>
                <c:pt idx="4" formatCode="General">
                  <c:v>45</c:v>
                </c:pt>
              </c:numCache>
            </c:numRef>
          </c:val>
          <c:extLst>
            <c:ext xmlns:c16="http://schemas.microsoft.com/office/drawing/2014/chart" uri="{C3380CC4-5D6E-409C-BE32-E72D297353CC}">
              <c16:uniqueId val="{00000001-639F-4894-B27E-65D725EC6233}"/>
            </c:ext>
          </c:extLst>
        </c:ser>
        <c:dLbls>
          <c:showLegendKey val="0"/>
          <c:showVal val="0"/>
          <c:showCatName val="0"/>
          <c:showSerName val="0"/>
          <c:showPercent val="0"/>
          <c:showBubbleSize val="0"/>
        </c:dLbls>
        <c:gapWidth val="110"/>
        <c:axId val="304019712"/>
        <c:axId val="304020496"/>
      </c:barChart>
      <c:catAx>
        <c:axId val="304019712"/>
        <c:scaling>
          <c:orientation val="minMax"/>
        </c:scaling>
        <c:delete val="0"/>
        <c:axPos val="b"/>
        <c:numFmt formatCode="General" sourceLinked="0"/>
        <c:majorTickMark val="none"/>
        <c:minorTickMark val="none"/>
        <c:tickLblPos val="nextTo"/>
        <c:spPr>
          <a:ln w="9525">
            <a:noFill/>
          </a:ln>
        </c:spPr>
        <c:txPr>
          <a:bodyPr rot="-60000000" vert="horz"/>
          <a:lstStyle/>
          <a:p>
            <a:pPr>
              <a:defRPr sz="1800" b="1"/>
            </a:pPr>
            <a:endParaRPr lang="en-US"/>
          </a:p>
        </c:txPr>
        <c:crossAx val="304020496"/>
        <c:crosses val="autoZero"/>
        <c:auto val="1"/>
        <c:lblAlgn val="ctr"/>
        <c:lblOffset val="100"/>
        <c:noMultiLvlLbl val="0"/>
      </c:catAx>
      <c:valAx>
        <c:axId val="304020496"/>
        <c:scaling>
          <c:orientation val="minMax"/>
        </c:scaling>
        <c:delete val="0"/>
        <c:axPos val="l"/>
        <c:majorGridlines>
          <c:spPr>
            <a:ln w="9525" cap="flat" cmpd="sng" algn="ctr">
              <a:solidFill>
                <a:schemeClr val="tx1">
                  <a:lumMod val="15000"/>
                  <a:lumOff val="85000"/>
                </a:schemeClr>
              </a:solidFill>
              <a:round/>
            </a:ln>
            <a:effectLst/>
          </c:spPr>
        </c:majorGridlines>
        <c:numFmt formatCode="[&gt;0]\ \ #&quot;M&quot;;\(#\)&quot;M&quot;;General" sourceLinked="0"/>
        <c:majorTickMark val="none"/>
        <c:minorTickMark val="none"/>
        <c:tickLblPos val="nextTo"/>
        <c:spPr>
          <a:ln w="9525">
            <a:noFill/>
          </a:ln>
        </c:spPr>
        <c:txPr>
          <a:bodyPr rot="0" vert="horz"/>
          <a:lstStyle/>
          <a:p>
            <a:pPr>
              <a:defRPr sz="1600"/>
            </a:pPr>
            <a:endParaRPr lang="en-US"/>
          </a:p>
        </c:txPr>
        <c:crossAx val="304019712"/>
        <c:crosses val="autoZero"/>
        <c:crossBetween val="between"/>
      </c:valAx>
      <c:spPr>
        <a:noFill/>
        <a:ln w="25400">
          <a:noFill/>
        </a:ln>
      </c:spPr>
    </c:plotArea>
    <c:plotVisOnly val="1"/>
    <c:dispBlanksAs val="gap"/>
    <c:showDLblsOverMax val="0"/>
  </c:chart>
  <c:spPr>
    <a:solidFill>
      <a:srgbClr val="002060"/>
    </a:solidFill>
    <a:ln w="9525" cap="flat" cmpd="sng" algn="ctr">
      <a:solidFill>
        <a:schemeClr val="bg1"/>
      </a:solidFill>
      <a:round/>
    </a:ln>
    <a:effectLst/>
    <a:scene3d>
      <a:camera prst="orthographicFront"/>
      <a:lightRig rig="threePt" dir="t"/>
    </a:scene3d>
    <a:sp3d prstMaterial="plastic">
      <a:bevelT w="0" h="0" prst="cross"/>
    </a:sp3d>
  </c:spPr>
  <c:txPr>
    <a:bodyPr/>
    <a:lstStyle/>
    <a:p>
      <a:pPr>
        <a:defRPr sz="14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3571237970253718"/>
          <c:y val="4.6393843626689524E-2"/>
        </c:manualLayout>
      </c:layout>
      <c:overlay val="0"/>
      <c:spPr>
        <a:noFill/>
        <a:ln w="25400">
          <a:noFill/>
        </a:ln>
      </c:spPr>
      <c:txPr>
        <a:bodyPr rot="0" vert="horz"/>
        <a:lstStyle/>
        <a:p>
          <a:pPr algn="ctr">
            <a:defRPr sz="2400"/>
          </a:pPr>
          <a:endParaRPr lang="en-US"/>
        </a:p>
      </c:txPr>
    </c:title>
    <c:autoTitleDeleted val="0"/>
    <c:view3D>
      <c:rotX val="15"/>
      <c:rotY val="20"/>
      <c:depthPercent val="100"/>
      <c:rAngAx val="1"/>
    </c:view3D>
    <c:floor>
      <c:thickness val="0"/>
    </c:floor>
    <c:sideWall>
      <c:thickness val="0"/>
      <c:spPr>
        <a:noFill/>
        <a:ln>
          <a:solidFill>
            <a:schemeClr val="tx1">
              <a:lumMod val="15000"/>
              <a:lumOff val="85000"/>
            </a:schemeClr>
          </a:solidFill>
        </a:ln>
      </c:spPr>
    </c:sideWall>
    <c:backWall>
      <c:thickness val="0"/>
      <c:spPr>
        <a:noFill/>
        <a:ln>
          <a:solidFill>
            <a:schemeClr val="tx1">
              <a:lumMod val="15000"/>
              <a:lumOff val="85000"/>
            </a:schemeClr>
          </a:solidFill>
        </a:ln>
      </c:spPr>
    </c:backWall>
    <c:plotArea>
      <c:layout>
        <c:manualLayout>
          <c:layoutTarget val="inner"/>
          <c:xMode val="edge"/>
          <c:yMode val="edge"/>
          <c:x val="0.1770361899783274"/>
          <c:y val="0.17652955322481009"/>
          <c:w val="0.80913255137713591"/>
          <c:h val="0.73490410850813015"/>
        </c:manualLayout>
      </c:layout>
      <c:bar3DChart>
        <c:barDir val="col"/>
        <c:grouping val="clustered"/>
        <c:varyColors val="0"/>
        <c:ser>
          <c:idx val="0"/>
          <c:order val="0"/>
          <c:tx>
            <c:strRef>
              <c:f>'Financial Data 06 Years'!$A$20</c:f>
              <c:strCache>
                <c:ptCount val="1"/>
                <c:pt idx="0">
                  <c:v>EPS  (Rs)</c:v>
                </c:pt>
              </c:strCache>
            </c:strRef>
          </c:tx>
          <c:spPr>
            <a:solidFill>
              <a:schemeClr val="bg2">
                <a:lumMod val="40000"/>
                <a:lumOff val="60000"/>
              </a:schemeClr>
            </a:solidFill>
            <a:effectLst/>
            <a:scene3d>
              <a:camera prst="orthographicFront"/>
              <a:lightRig rig="flat" dir="t"/>
            </a:scene3d>
            <a:sp3d/>
          </c:spPr>
          <c:invertIfNegative val="0"/>
          <c:dLbls>
            <c:dLbl>
              <c:idx val="1"/>
              <c:spPr>
                <a:noFill/>
                <a:ln w="25400">
                  <a:noFill/>
                </a:ln>
              </c:spPr>
              <c:txPr>
                <a:bodyPr wrap="square" lIns="38100" tIns="19050" rIns="38100" bIns="19050" anchor="ctr">
                  <a:noAutofit/>
                </a:bodyPr>
                <a:lstStyle/>
                <a:p>
                  <a:pPr>
                    <a:defRPr sz="1800" b="1">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618446652254773"/>
                      <c:h val="7.1468360854512344E-2"/>
                    </c:manualLayout>
                  </c15:layout>
                </c:ext>
                <c:ext xmlns:c16="http://schemas.microsoft.com/office/drawing/2014/chart" uri="{C3380CC4-5D6E-409C-BE32-E72D297353CC}">
                  <c16:uniqueId val="{00000000-457B-4CC8-B9D5-A6069AD5AD32}"/>
                </c:ext>
              </c:extLst>
            </c:dLbl>
            <c:spPr>
              <a:noFill/>
              <a:ln w="25400">
                <a:noFill/>
              </a:ln>
            </c:spPr>
            <c:txPr>
              <a:bodyPr wrap="square" lIns="38100" tIns="19050" rIns="38100" bIns="19050" anchor="ctr">
                <a:spAutoFit/>
              </a:bodyPr>
              <a:lstStyle/>
              <a:p>
                <a:pPr>
                  <a:defRPr sz="18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'Financial Data 06 Years'!$B$6:$F$6</c:f>
              <c:numCache>
                <c:formatCode>General</c:formatCode>
                <c:ptCount val="5"/>
                <c:pt idx="0">
                  <c:v>2021</c:v>
                </c:pt>
                <c:pt idx="1">
                  <c:v>2020</c:v>
                </c:pt>
                <c:pt idx="2">
                  <c:v>2019</c:v>
                </c:pt>
                <c:pt idx="3">
                  <c:v>2018</c:v>
                </c:pt>
                <c:pt idx="4">
                  <c:v>2017</c:v>
                </c:pt>
              </c:numCache>
            </c:numRef>
          </c:cat>
          <c:val>
            <c:numRef>
              <c:f>'Financial Data 06 Years'!$B$20:$F$20</c:f>
              <c:numCache>
                <c:formatCode>_(* #,##0.00_);_(* \(#,##0.00\);_(* "-"??_);_(@_)</c:formatCode>
                <c:ptCount val="5"/>
                <c:pt idx="0">
                  <c:v>0.81</c:v>
                </c:pt>
                <c:pt idx="1">
                  <c:v>-1.76</c:v>
                </c:pt>
                <c:pt idx="2" formatCode="General">
                  <c:v>0.05</c:v>
                </c:pt>
                <c:pt idx="3" formatCode="General">
                  <c:v>0.32</c:v>
                </c:pt>
                <c:pt idx="4" formatCode="General">
                  <c:v>0.98</c:v>
                </c:pt>
              </c:numCache>
            </c:numRef>
          </c:val>
          <c:extLst>
            <c:ext xmlns:c16="http://schemas.microsoft.com/office/drawing/2014/chart" uri="{C3380CC4-5D6E-409C-BE32-E72D297353CC}">
              <c16:uniqueId val="{00000001-457B-4CC8-B9D5-A6069AD5AD32}"/>
            </c:ext>
          </c:extLst>
        </c:ser>
        <c:dLbls>
          <c:showLegendKey val="0"/>
          <c:showVal val="0"/>
          <c:showCatName val="0"/>
          <c:showSerName val="0"/>
          <c:showPercent val="0"/>
          <c:showBubbleSize val="0"/>
        </c:dLbls>
        <c:gapWidth val="219"/>
        <c:shape val="box"/>
        <c:axId val="23840344"/>
        <c:axId val="23843872"/>
        <c:axId val="0"/>
      </c:bar3DChart>
      <c:catAx>
        <c:axId val="23840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800" b="1"/>
            </a:pPr>
            <a:endParaRPr lang="en-US"/>
          </a:p>
        </c:txPr>
        <c:crossAx val="23843872"/>
        <c:crosses val="autoZero"/>
        <c:auto val="1"/>
        <c:lblAlgn val="ctr"/>
        <c:lblOffset val="100"/>
        <c:noMultiLvlLbl val="0"/>
      </c:catAx>
      <c:valAx>
        <c:axId val="23843872"/>
        <c:scaling>
          <c:orientation val="minMax"/>
        </c:scaling>
        <c:delete val="0"/>
        <c:axPos val="l"/>
        <c:majorGridlines>
          <c:spPr>
            <a:ln w="9525" cap="flat" cmpd="sng" algn="ctr">
              <a:solidFill>
                <a:schemeClr val="tx1">
                  <a:lumMod val="85000"/>
                </a:schemeClr>
              </a:solidFill>
              <a:round/>
            </a:ln>
            <a:effectLst/>
          </c:spPr>
        </c:majorGridlines>
        <c:numFmt formatCode="_([$Rs-420]\ * #,##0.00_);_([$Rs-420]\ * \(#,##0.00\);_([$Rs-420]\ * &quot;-&quot;??_)" sourceLinked="0"/>
        <c:majorTickMark val="none"/>
        <c:minorTickMark val="none"/>
        <c:tickLblPos val="nextTo"/>
        <c:spPr>
          <a:ln w="9525">
            <a:noFill/>
          </a:ln>
        </c:spPr>
        <c:txPr>
          <a:bodyPr rot="-60000000" vert="horz"/>
          <a:lstStyle/>
          <a:p>
            <a:pPr>
              <a:defRPr sz="1600"/>
            </a:pPr>
            <a:endParaRPr lang="en-US"/>
          </a:p>
        </c:txPr>
        <c:crossAx val="23840344"/>
        <c:crosses val="autoZero"/>
        <c:crossBetween val="between"/>
      </c:valAx>
      <c:spPr>
        <a:noFill/>
        <a:ln w="25400">
          <a:noFill/>
        </a:ln>
      </c:spPr>
    </c:plotArea>
    <c:plotVisOnly val="1"/>
    <c:dispBlanksAs val="gap"/>
    <c:showDLblsOverMax val="0"/>
  </c:chart>
  <c:spPr>
    <a:solidFill>
      <a:srgbClr val="002060"/>
    </a:solidFill>
    <a:ln w="9525" cap="flat" cmpd="sng" algn="ctr">
      <a:solidFill>
        <a:schemeClr val="tx1">
          <a:lumMod val="15000"/>
          <a:lumOff val="85000"/>
        </a:schemeClr>
      </a:solidFill>
      <a:round/>
    </a:ln>
    <a:effectLst/>
  </c:spPr>
  <c:txPr>
    <a:bodyPr/>
    <a:lstStyle/>
    <a:p>
      <a:pPr>
        <a:defRPr sz="14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800"/>
            </a:pPr>
            <a:r>
              <a:rPr lang="en-US" sz="2200" dirty="0"/>
              <a:t>Investments</a:t>
            </a:r>
            <a:r>
              <a:rPr lang="en-US" sz="1800" baseline="0" dirty="0"/>
              <a:t> </a:t>
            </a:r>
            <a:endParaRPr lang="en-US" sz="1800" dirty="0"/>
          </a:p>
        </c:rich>
      </c:tx>
      <c:layout>
        <c:manualLayout>
          <c:xMode val="edge"/>
          <c:yMode val="edge"/>
          <c:x val="0.3707655281028312"/>
          <c:y val="4.4412885631906936E-2"/>
        </c:manualLayout>
      </c:layout>
      <c:overlay val="0"/>
      <c:spPr>
        <a:noFill/>
        <a:ln w="25400">
          <a:noFill/>
        </a:ln>
      </c:spPr>
    </c:title>
    <c:autoTitleDeleted val="0"/>
    <c:plotArea>
      <c:layout>
        <c:manualLayout>
          <c:layoutTarget val="inner"/>
          <c:xMode val="edge"/>
          <c:yMode val="edge"/>
          <c:x val="0.14351189228700972"/>
          <c:y val="0.17502333041703119"/>
          <c:w val="0.80652116314217415"/>
          <c:h val="0.61339421114027426"/>
        </c:manualLayout>
      </c:layout>
      <c:barChart>
        <c:barDir val="col"/>
        <c:grouping val="clustered"/>
        <c:varyColors val="0"/>
        <c:ser>
          <c:idx val="2"/>
          <c:order val="0"/>
          <c:tx>
            <c:strRef>
              <c:f>'Financial Data 06 Years'!$A$12</c:f>
              <c:strCache>
                <c:ptCount val="1"/>
                <c:pt idx="0">
                  <c:v>Investment</c:v>
                </c:pt>
              </c:strCache>
            </c:strRef>
          </c:tx>
          <c:spPr>
            <a:solidFill>
              <a:srgbClr val="0070C0"/>
            </a:solidFill>
            <a:ln w="25400">
              <a:noFill/>
            </a:ln>
            <a:scene3d>
              <a:camera prst="orthographicFront"/>
              <a:lightRig rig="threePt" dir="t"/>
            </a:scene3d>
            <a:sp3d/>
          </c:spPr>
          <c:invertIfNegative val="0"/>
          <c:dLbls>
            <c:dLbl>
              <c:idx val="5"/>
              <c:layout>
                <c:manualLayout>
                  <c:x val="-8.0720732325602427E-3"/>
                  <c:y val="-9.278820143222607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068-4E1C-A046-03CD74EB0A44}"/>
                </c:ext>
              </c:extLst>
            </c:dLbl>
            <c:spPr>
              <a:noFill/>
              <a:ln w="25400">
                <a:noFill/>
              </a:ln>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'Financial Data 06 Years'!$B$6:$F$6</c:f>
              <c:numCache>
                <c:formatCode>General</c:formatCode>
                <c:ptCount val="5"/>
                <c:pt idx="0">
                  <c:v>2021</c:v>
                </c:pt>
                <c:pt idx="1">
                  <c:v>2020</c:v>
                </c:pt>
                <c:pt idx="2">
                  <c:v>2019</c:v>
                </c:pt>
                <c:pt idx="3">
                  <c:v>2018</c:v>
                </c:pt>
                <c:pt idx="4">
                  <c:v>2017</c:v>
                </c:pt>
              </c:numCache>
            </c:numRef>
          </c:cat>
          <c:val>
            <c:numRef>
              <c:f>'Financial Data 06 Years'!$B$12:$F$12</c:f>
              <c:numCache>
                <c:formatCode>_(* #,##0_);_(* \(#,##0\);_(* "-"??_);_(@_)</c:formatCode>
                <c:ptCount val="5"/>
                <c:pt idx="0" formatCode="General">
                  <c:v>537</c:v>
                </c:pt>
                <c:pt idx="1">
                  <c:v>475</c:v>
                </c:pt>
                <c:pt idx="2" formatCode="General">
                  <c:v>440</c:v>
                </c:pt>
                <c:pt idx="3" formatCode="General">
                  <c:v>443</c:v>
                </c:pt>
                <c:pt idx="4" formatCode="General">
                  <c:v>372</c:v>
                </c:pt>
              </c:numCache>
            </c:numRef>
          </c:val>
          <c:extLst>
            <c:ext xmlns:c16="http://schemas.microsoft.com/office/drawing/2014/chart" uri="{C3380CC4-5D6E-409C-BE32-E72D297353CC}">
              <c16:uniqueId val="{00000001-2068-4E1C-A046-03CD74EB0A44}"/>
            </c:ext>
          </c:extLst>
        </c:ser>
        <c:dLbls>
          <c:showLegendKey val="0"/>
          <c:showVal val="0"/>
          <c:showCatName val="0"/>
          <c:showSerName val="0"/>
          <c:showPercent val="0"/>
          <c:showBubbleSize val="0"/>
        </c:dLbls>
        <c:gapWidth val="110"/>
        <c:axId val="309232432"/>
        <c:axId val="309229296"/>
      </c:barChart>
      <c:catAx>
        <c:axId val="309232432"/>
        <c:scaling>
          <c:orientation val="minMax"/>
        </c:scaling>
        <c:delete val="0"/>
        <c:axPos val="b"/>
        <c:numFmt formatCode="General" sourceLinked="0"/>
        <c:majorTickMark val="none"/>
        <c:minorTickMark val="none"/>
        <c:tickLblPos val="nextTo"/>
        <c:spPr>
          <a:ln w="9525">
            <a:noFill/>
          </a:ln>
        </c:spPr>
        <c:txPr>
          <a:bodyPr rot="-60000000" vert="horz"/>
          <a:lstStyle/>
          <a:p>
            <a:pPr>
              <a:defRPr sz="1800" b="1"/>
            </a:pPr>
            <a:endParaRPr lang="en-US"/>
          </a:p>
        </c:txPr>
        <c:crossAx val="309229296"/>
        <c:crosses val="autoZero"/>
        <c:auto val="1"/>
        <c:lblAlgn val="ctr"/>
        <c:lblOffset val="100"/>
        <c:noMultiLvlLbl val="0"/>
      </c:catAx>
      <c:valAx>
        <c:axId val="309229296"/>
        <c:scaling>
          <c:orientation val="minMax"/>
        </c:scaling>
        <c:delete val="0"/>
        <c:axPos val="l"/>
        <c:majorGridlines>
          <c:spPr>
            <a:ln w="9525" cap="flat" cmpd="sng" algn="ctr">
              <a:solidFill>
                <a:schemeClr val="tx1">
                  <a:lumMod val="15000"/>
                  <a:lumOff val="85000"/>
                </a:schemeClr>
              </a:solidFill>
              <a:round/>
            </a:ln>
            <a:effectLst/>
          </c:spPr>
        </c:majorGridlines>
        <c:numFmt formatCode="[&gt;0]\ \ #&quot;M&quot;;#&quot;K&quot;;General" sourceLinked="0"/>
        <c:majorTickMark val="none"/>
        <c:minorTickMark val="none"/>
        <c:tickLblPos val="nextTo"/>
        <c:spPr>
          <a:ln w="9525">
            <a:noFill/>
          </a:ln>
        </c:spPr>
        <c:txPr>
          <a:bodyPr rot="0" vert="horz"/>
          <a:lstStyle/>
          <a:p>
            <a:pPr>
              <a:defRPr sz="1600"/>
            </a:pPr>
            <a:endParaRPr lang="en-US"/>
          </a:p>
        </c:txPr>
        <c:crossAx val="309232432"/>
        <c:crosses val="autoZero"/>
        <c:crossBetween val="between"/>
      </c:valAx>
      <c:spPr>
        <a:noFill/>
        <a:ln w="25400">
          <a:noFill/>
        </a:ln>
      </c:spPr>
    </c:plotArea>
    <c:plotVisOnly val="1"/>
    <c:dispBlanksAs val="gap"/>
    <c:showDLblsOverMax val="0"/>
  </c:chart>
  <c:spPr>
    <a:solidFill>
      <a:srgbClr val="002060"/>
    </a:solidFill>
    <a:ln w="9525" cap="flat" cmpd="sng" algn="ctr">
      <a:solidFill>
        <a:schemeClr val="bg1"/>
      </a:solidFill>
      <a:round/>
    </a:ln>
    <a:effectLst/>
    <a:scene3d>
      <a:camera prst="orthographicFront"/>
      <a:lightRig rig="threePt" dir="t"/>
    </a:scene3d>
    <a:sp3d prstMaterial="plastic">
      <a:bevelT w="0" h="0" prst="cross"/>
    </a:sp3d>
  </c:spPr>
  <c:txPr>
    <a:bodyPr/>
    <a:lstStyle/>
    <a:p>
      <a:pPr>
        <a:defRPr sz="14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9525">
          <a:noFill/>
        </a:ln>
      </c:spPr>
    </c:floor>
    <c:sideWall>
      <c:thickness val="0"/>
      <c:spPr>
        <a:noFill/>
        <a:ln w="25400">
          <a:noFill/>
        </a:ln>
        <a:scene3d>
          <a:camera prst="orthographicFront"/>
          <a:lightRig rig="threePt" dir="t"/>
        </a:scene3d>
        <a:sp3d>
          <a:bevelT w="6350"/>
        </a:sp3d>
      </c:spPr>
    </c:sideWall>
    <c:backWall>
      <c:thickness val="0"/>
      <c:spPr>
        <a:noFill/>
        <a:ln w="25400">
          <a:noFill/>
        </a:ln>
        <a:scene3d>
          <a:camera prst="orthographicFront"/>
          <a:lightRig rig="threePt" dir="t"/>
        </a:scene3d>
        <a:sp3d>
          <a:bevelT w="6350"/>
        </a:sp3d>
      </c:spPr>
    </c:backWall>
    <c:plotArea>
      <c:layout>
        <c:manualLayout>
          <c:layoutTarget val="inner"/>
          <c:xMode val="edge"/>
          <c:yMode val="edge"/>
          <c:x val="0.14953202426460177"/>
          <c:y val="0.17102869037659182"/>
          <c:w val="0.8453123647234374"/>
          <c:h val="0.63013714540825128"/>
        </c:manualLayout>
      </c:layout>
      <c:bar3DChart>
        <c:barDir val="col"/>
        <c:grouping val="clustered"/>
        <c:varyColors val="0"/>
        <c:ser>
          <c:idx val="0"/>
          <c:order val="0"/>
          <c:tx>
            <c:strRef>
              <c:f>'Financial Data 06 Years'!$A$16</c:f>
              <c:strCache>
                <c:ptCount val="1"/>
                <c:pt idx="0">
                  <c:v>Paid-up Capital</c:v>
                </c:pt>
              </c:strCache>
            </c:strRef>
          </c:tx>
          <c:spPr>
            <a:solidFill>
              <a:srgbClr val="4F81BD"/>
            </a:solidFill>
            <a:ln w="25400">
              <a:noFill/>
            </a:ln>
          </c:spPr>
          <c:invertIfNegative val="0"/>
          <c:dLbls>
            <c:spPr>
              <a:noFill/>
              <a:ln w="25400">
                <a:noFill/>
              </a:ln>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'Financial Data 06 Years'!$B$6:$F$6</c:f>
              <c:numCache>
                <c:formatCode>General</c:formatCode>
                <c:ptCount val="5"/>
                <c:pt idx="0">
                  <c:v>2021</c:v>
                </c:pt>
                <c:pt idx="1">
                  <c:v>2020</c:v>
                </c:pt>
                <c:pt idx="2">
                  <c:v>2019</c:v>
                </c:pt>
                <c:pt idx="3">
                  <c:v>2018</c:v>
                </c:pt>
                <c:pt idx="4">
                  <c:v>2017</c:v>
                </c:pt>
              </c:numCache>
            </c:numRef>
          </c:cat>
          <c:val>
            <c:numRef>
              <c:f>'Financial Data 06 Years'!$B$16:$F$16</c:f>
              <c:numCache>
                <c:formatCode>_(* #,##0_);_(* \(#,##0\);_(* "-"??_);_(@_)</c:formatCode>
                <c:ptCount val="5"/>
                <c:pt idx="0" formatCode="General">
                  <c:v>500</c:v>
                </c:pt>
                <c:pt idx="1">
                  <c:v>500</c:v>
                </c:pt>
                <c:pt idx="2" formatCode="General">
                  <c:v>500</c:v>
                </c:pt>
                <c:pt idx="3" formatCode="General">
                  <c:v>500</c:v>
                </c:pt>
                <c:pt idx="4" formatCode="General">
                  <c:v>500</c:v>
                </c:pt>
              </c:numCache>
            </c:numRef>
          </c:val>
          <c:extLst>
            <c:ext xmlns:c16="http://schemas.microsoft.com/office/drawing/2014/chart" uri="{C3380CC4-5D6E-409C-BE32-E72D297353CC}">
              <c16:uniqueId val="{00000000-C19D-4DE2-8A33-7E8765CE6B77}"/>
            </c:ext>
          </c:extLst>
        </c:ser>
        <c:ser>
          <c:idx val="1"/>
          <c:order val="1"/>
          <c:tx>
            <c:strRef>
              <c:f>'Financial Data 06 Years'!$A$19</c:f>
              <c:strCache>
                <c:ptCount val="1"/>
                <c:pt idx="0">
                  <c:v>Equity</c:v>
                </c:pt>
              </c:strCache>
            </c:strRef>
          </c:tx>
          <c:spPr>
            <a:solidFill>
              <a:srgbClr val="FFC000"/>
            </a:solidFill>
            <a:ln w="25400">
              <a:noFill/>
            </a:ln>
            <a:scene3d>
              <a:camera prst="orthographicFront"/>
              <a:lightRig rig="threePt" dir="t"/>
            </a:scene3d>
            <a:sp3d/>
          </c:spPr>
          <c:invertIfNegative val="0"/>
          <c:dLbls>
            <c:dLbl>
              <c:idx val="3"/>
              <c:layout>
                <c:manualLayout>
                  <c:x val="1.124836727070536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19D-4DE2-8A33-7E8765CE6B77}"/>
                </c:ext>
              </c:extLst>
            </c:dLbl>
            <c:dLbl>
              <c:idx val="4"/>
              <c:layout>
                <c:manualLayout>
                  <c:x val="1.1248367270705361E-2"/>
                  <c:y val="-8.4508809520460968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19D-4DE2-8A33-7E8765CE6B77}"/>
                </c:ext>
              </c:extLst>
            </c:dLbl>
            <c:dLbl>
              <c:idx val="5"/>
              <c:layout>
                <c:manualLayout>
                  <c:x val="1.1248367270705465E-2"/>
                  <c:y val="-8.4508809520460968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19D-4DE2-8A33-7E8765CE6B77}"/>
                </c:ext>
              </c:extLst>
            </c:dLbl>
            <c:spPr>
              <a:noFill/>
              <a:ln w="25400">
                <a:noFill/>
              </a:ln>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'Financial Data 06 Years'!$B$6:$F$6</c:f>
              <c:numCache>
                <c:formatCode>General</c:formatCode>
                <c:ptCount val="5"/>
                <c:pt idx="0">
                  <c:v>2021</c:v>
                </c:pt>
                <c:pt idx="1">
                  <c:v>2020</c:v>
                </c:pt>
                <c:pt idx="2">
                  <c:v>2019</c:v>
                </c:pt>
                <c:pt idx="3">
                  <c:v>2018</c:v>
                </c:pt>
                <c:pt idx="4">
                  <c:v>2017</c:v>
                </c:pt>
              </c:numCache>
            </c:numRef>
          </c:cat>
          <c:val>
            <c:numRef>
              <c:f>'Financial Data 06 Years'!$B$19:$F$19</c:f>
              <c:numCache>
                <c:formatCode>_(* #,##0_);_(* \(#,##0\);_(* "-"??_);_(@_)</c:formatCode>
                <c:ptCount val="5"/>
                <c:pt idx="0" formatCode="General">
                  <c:v>840</c:v>
                </c:pt>
                <c:pt idx="1">
                  <c:v>830</c:v>
                </c:pt>
                <c:pt idx="2" formatCode="General">
                  <c:v>822</c:v>
                </c:pt>
                <c:pt idx="3" formatCode="General">
                  <c:v>808</c:v>
                </c:pt>
                <c:pt idx="4" formatCode="General">
                  <c:v>780</c:v>
                </c:pt>
              </c:numCache>
            </c:numRef>
          </c:val>
          <c:extLst>
            <c:ext xmlns:c16="http://schemas.microsoft.com/office/drawing/2014/chart" uri="{C3380CC4-5D6E-409C-BE32-E72D297353CC}">
              <c16:uniqueId val="{00000004-C19D-4DE2-8A33-7E8765CE6B77}"/>
            </c:ext>
          </c:extLst>
        </c:ser>
        <c:dLbls>
          <c:showLegendKey val="0"/>
          <c:showVal val="0"/>
          <c:showCatName val="0"/>
          <c:showSerName val="0"/>
          <c:showPercent val="0"/>
          <c:showBubbleSize val="0"/>
        </c:dLbls>
        <c:gapWidth val="140"/>
        <c:gapDepth val="0"/>
        <c:shape val="box"/>
        <c:axId val="304128056"/>
        <c:axId val="304130016"/>
        <c:axId val="0"/>
      </c:bar3DChart>
      <c:catAx>
        <c:axId val="304128056"/>
        <c:scaling>
          <c:orientation val="minMax"/>
        </c:scaling>
        <c:delete val="0"/>
        <c:axPos val="b"/>
        <c:numFmt formatCode="General" sourceLinked="1"/>
        <c:majorTickMark val="none"/>
        <c:minorTickMark val="none"/>
        <c:tickLblPos val="nextTo"/>
        <c:spPr>
          <a:ln w="9525">
            <a:noFill/>
          </a:ln>
        </c:spPr>
        <c:txPr>
          <a:bodyPr rot="-60000000" vert="horz"/>
          <a:lstStyle/>
          <a:p>
            <a:pPr>
              <a:defRPr sz="1800" b="1"/>
            </a:pPr>
            <a:endParaRPr lang="en-US"/>
          </a:p>
        </c:txPr>
        <c:crossAx val="304130016"/>
        <c:crosses val="autoZero"/>
        <c:auto val="1"/>
        <c:lblAlgn val="ctr"/>
        <c:lblOffset val="100"/>
        <c:noMultiLvlLbl val="0"/>
      </c:catAx>
      <c:valAx>
        <c:axId val="304130016"/>
        <c:scaling>
          <c:orientation val="minMax"/>
        </c:scaling>
        <c:delete val="0"/>
        <c:axPos val="l"/>
        <c:majorGridlines>
          <c:spPr>
            <a:ln w="0" cap="flat" cmpd="sng" algn="ctr">
              <a:solidFill>
                <a:schemeClr val="tx1">
                  <a:lumMod val="15000"/>
                  <a:lumOff val="85000"/>
                </a:schemeClr>
              </a:solidFill>
              <a:round/>
            </a:ln>
            <a:effectLst/>
          </c:spPr>
        </c:majorGridlines>
        <c:numFmt formatCode="[&gt;0]\ \ #&quot;M&quot;;#&quot;K&quot;;General" sourceLinked="0"/>
        <c:majorTickMark val="none"/>
        <c:minorTickMark val="none"/>
        <c:tickLblPos val="nextTo"/>
        <c:spPr>
          <a:ln w="9525">
            <a:noFill/>
          </a:ln>
        </c:spPr>
        <c:txPr>
          <a:bodyPr rot="-60000000" vert="horz"/>
          <a:lstStyle/>
          <a:p>
            <a:pPr>
              <a:defRPr sz="1600"/>
            </a:pPr>
            <a:endParaRPr lang="en-US"/>
          </a:p>
        </c:txPr>
        <c:crossAx val="304128056"/>
        <c:crosses val="autoZero"/>
        <c:crossBetween val="between"/>
      </c:valAx>
      <c:spPr>
        <a:noFill/>
        <a:ln w="25400">
          <a:noFill/>
        </a:ln>
      </c:spPr>
    </c:plotArea>
    <c:legend>
      <c:legendPos val="b"/>
      <c:overlay val="0"/>
      <c:spPr>
        <a:noFill/>
        <a:ln w="25400">
          <a:noFill/>
        </a:ln>
      </c:spPr>
      <c:txPr>
        <a:bodyPr/>
        <a:lstStyle/>
        <a:p>
          <a:pPr>
            <a:defRPr sz="1600"/>
          </a:pPr>
          <a:endParaRPr lang="en-US"/>
        </a:p>
      </c:txPr>
    </c:legend>
    <c:plotVisOnly val="1"/>
    <c:dispBlanksAs val="gap"/>
    <c:showDLblsOverMax val="0"/>
  </c:chart>
  <c:spPr>
    <a:solidFill>
      <a:srgbClr val="002060"/>
    </a:solidFill>
    <a:ln w="9525" cap="flat" cmpd="sng" algn="ctr">
      <a:solidFill>
        <a:schemeClr val="tx1">
          <a:lumMod val="15000"/>
          <a:lumOff val="85000"/>
        </a:schemeClr>
      </a:solidFill>
      <a:round/>
    </a:ln>
    <a:effectLst/>
  </c:spPr>
  <c:txPr>
    <a:bodyPr/>
    <a:lstStyle/>
    <a:p>
      <a:pPr>
        <a:defRPr sz="14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lgn="ctr">
              <a:defRPr sz="1800"/>
            </a:pPr>
            <a:r>
              <a:rPr lang="en-US" sz="2000" dirty="0"/>
              <a:t>Total Assets </a:t>
            </a:r>
          </a:p>
        </c:rich>
      </c:tx>
      <c:layout>
        <c:manualLayout>
          <c:xMode val="edge"/>
          <c:yMode val="edge"/>
          <c:x val="0.42825737691879429"/>
          <c:y val="2.7758016261953272E-2"/>
        </c:manualLayout>
      </c:layout>
      <c:overlay val="0"/>
      <c:spPr>
        <a:noFill/>
        <a:ln w="25400">
          <a:noFill/>
        </a:ln>
      </c:spPr>
    </c:title>
    <c:autoTitleDeleted val="0"/>
    <c:plotArea>
      <c:layout>
        <c:manualLayout>
          <c:layoutTarget val="inner"/>
          <c:xMode val="edge"/>
          <c:yMode val="edge"/>
          <c:x val="0.14092427268654226"/>
          <c:y val="0.17502333041703119"/>
          <c:w val="0.81945894712349832"/>
          <c:h val="0.61339421114027426"/>
        </c:manualLayout>
      </c:layout>
      <c:barChart>
        <c:barDir val="col"/>
        <c:grouping val="clustered"/>
        <c:varyColors val="0"/>
        <c:ser>
          <c:idx val="0"/>
          <c:order val="0"/>
          <c:tx>
            <c:strRef>
              <c:f>'Financial Data 06 Years'!$A$18</c:f>
              <c:strCache>
                <c:ptCount val="1"/>
                <c:pt idx="0">
                  <c:v>Total Property &amp; Assets</c:v>
                </c:pt>
              </c:strCache>
            </c:strRef>
          </c:tx>
          <c:spPr>
            <a:solidFill>
              <a:srgbClr val="FFC000"/>
            </a:solidFill>
            <a:ln w="25400">
              <a:noFill/>
            </a:ln>
            <a:scene3d>
              <a:camera prst="orthographicFront"/>
              <a:lightRig rig="threePt" dir="t"/>
            </a:scene3d>
          </c:spPr>
          <c:invertIfNegative val="0"/>
          <c:dLbls>
            <c:spPr>
              <a:noFill/>
              <a:ln w="25400">
                <a:noFill/>
              </a:ln>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'Financial Data 06 Years'!$B$6:$F$6</c:f>
              <c:numCache>
                <c:formatCode>General</c:formatCode>
                <c:ptCount val="5"/>
                <c:pt idx="0">
                  <c:v>2021</c:v>
                </c:pt>
                <c:pt idx="1">
                  <c:v>2020</c:v>
                </c:pt>
                <c:pt idx="2">
                  <c:v>2019</c:v>
                </c:pt>
                <c:pt idx="3">
                  <c:v>2018</c:v>
                </c:pt>
                <c:pt idx="4">
                  <c:v>2017</c:v>
                </c:pt>
              </c:numCache>
            </c:numRef>
          </c:cat>
          <c:val>
            <c:numRef>
              <c:f>'Financial Data 06 Years'!$B$18:$F$18</c:f>
              <c:numCache>
                <c:formatCode>_(* #,##0_);_(* \(#,##0\);_(* "-"??_);_(@_)</c:formatCode>
                <c:ptCount val="5"/>
                <c:pt idx="0" formatCode="General">
                  <c:v>993</c:v>
                </c:pt>
                <c:pt idx="1">
                  <c:v>986</c:v>
                </c:pt>
                <c:pt idx="2" formatCode="General">
                  <c:v>954</c:v>
                </c:pt>
                <c:pt idx="3" formatCode="General">
                  <c:v>927</c:v>
                </c:pt>
                <c:pt idx="4" formatCode="General">
                  <c:v>921</c:v>
                </c:pt>
              </c:numCache>
            </c:numRef>
          </c:val>
          <c:extLst>
            <c:ext xmlns:c16="http://schemas.microsoft.com/office/drawing/2014/chart" uri="{C3380CC4-5D6E-409C-BE32-E72D297353CC}">
              <c16:uniqueId val="{00000000-DA94-4339-9E4C-372CFE237F2B}"/>
            </c:ext>
          </c:extLst>
        </c:ser>
        <c:dLbls>
          <c:showLegendKey val="0"/>
          <c:showVal val="0"/>
          <c:showCatName val="0"/>
          <c:showSerName val="0"/>
          <c:showPercent val="0"/>
          <c:showBubbleSize val="0"/>
        </c:dLbls>
        <c:gapWidth val="110"/>
        <c:axId val="310592384"/>
        <c:axId val="310593560"/>
      </c:barChart>
      <c:catAx>
        <c:axId val="310592384"/>
        <c:scaling>
          <c:orientation val="minMax"/>
        </c:scaling>
        <c:delete val="0"/>
        <c:axPos val="b"/>
        <c:numFmt formatCode="General" sourceLinked="0"/>
        <c:majorTickMark val="none"/>
        <c:minorTickMark val="none"/>
        <c:tickLblPos val="nextTo"/>
        <c:spPr>
          <a:ln w="9525">
            <a:noFill/>
          </a:ln>
        </c:spPr>
        <c:txPr>
          <a:bodyPr rot="-60000000" vert="horz"/>
          <a:lstStyle/>
          <a:p>
            <a:pPr>
              <a:defRPr sz="1800" b="1"/>
            </a:pPr>
            <a:endParaRPr lang="en-US"/>
          </a:p>
        </c:txPr>
        <c:crossAx val="310593560"/>
        <c:crosses val="autoZero"/>
        <c:auto val="1"/>
        <c:lblAlgn val="ctr"/>
        <c:lblOffset val="100"/>
        <c:noMultiLvlLbl val="0"/>
      </c:catAx>
      <c:valAx>
        <c:axId val="310593560"/>
        <c:scaling>
          <c:orientation val="minMax"/>
        </c:scaling>
        <c:delete val="0"/>
        <c:axPos val="l"/>
        <c:majorGridlines>
          <c:spPr>
            <a:ln w="9525" cap="flat" cmpd="sng" algn="ctr">
              <a:solidFill>
                <a:schemeClr val="tx1">
                  <a:lumMod val="15000"/>
                  <a:lumOff val="85000"/>
                </a:schemeClr>
              </a:solidFill>
              <a:round/>
            </a:ln>
            <a:effectLst/>
          </c:spPr>
        </c:majorGridlines>
        <c:numFmt formatCode="[&gt;0]\ \ #&quot;M&quot;;#&quot;K&quot;;General" sourceLinked="0"/>
        <c:majorTickMark val="none"/>
        <c:minorTickMark val="none"/>
        <c:tickLblPos val="nextTo"/>
        <c:spPr>
          <a:ln w="9525">
            <a:noFill/>
          </a:ln>
        </c:spPr>
        <c:txPr>
          <a:bodyPr rot="0" vert="horz"/>
          <a:lstStyle/>
          <a:p>
            <a:pPr>
              <a:defRPr sz="1600"/>
            </a:pPr>
            <a:endParaRPr lang="en-US"/>
          </a:p>
        </c:txPr>
        <c:crossAx val="310592384"/>
        <c:crosses val="autoZero"/>
        <c:crossBetween val="between"/>
      </c:valAx>
      <c:spPr>
        <a:noFill/>
        <a:ln w="25400">
          <a:noFill/>
        </a:ln>
      </c:spPr>
    </c:plotArea>
    <c:plotVisOnly val="1"/>
    <c:dispBlanksAs val="gap"/>
    <c:showDLblsOverMax val="0"/>
  </c:chart>
  <c:spPr>
    <a:solidFill>
      <a:srgbClr val="002060"/>
    </a:solidFill>
    <a:ln w="9525" cap="flat" cmpd="sng" algn="ctr">
      <a:solidFill>
        <a:schemeClr val="bg1"/>
      </a:solidFill>
      <a:round/>
    </a:ln>
    <a:effectLst/>
    <a:scene3d>
      <a:camera prst="orthographicFront"/>
      <a:lightRig rig="threePt" dir="t"/>
    </a:scene3d>
    <a:sp3d prstMaterial="plastic">
      <a:bevelT w="0" h="0" prst="cross"/>
    </a:sp3d>
  </c:spPr>
  <c:txPr>
    <a:bodyPr/>
    <a:lstStyle/>
    <a:p>
      <a:pPr>
        <a:defRPr sz="14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800"/>
            </a:pPr>
            <a:r>
              <a:rPr lang="en-US" sz="1800"/>
              <a:t>Gross Preimum &amp; Net Preimum</a:t>
            </a:r>
          </a:p>
        </c:rich>
      </c:tx>
      <c:overlay val="0"/>
      <c:spPr>
        <a:noFill/>
        <a:ln w="25400">
          <a:noFill/>
        </a:ln>
      </c:spPr>
    </c:title>
    <c:autoTitleDeleted val="0"/>
    <c:view3D>
      <c:rotX val="15"/>
      <c:rotY val="20"/>
      <c:depthPercent val="100"/>
      <c:rAngAx val="1"/>
    </c:view3D>
    <c:floor>
      <c:thickness val="0"/>
      <c:spPr>
        <a:noFill/>
        <a:ln w="9525">
          <a:noFill/>
        </a:ln>
      </c:spPr>
    </c:floor>
    <c:sideWall>
      <c:thickness val="0"/>
      <c:spPr>
        <a:noFill/>
        <a:ln w="25400">
          <a:noFill/>
        </a:ln>
      </c:spPr>
    </c:sideWall>
    <c:backWall>
      <c:thickness val="0"/>
      <c:spPr>
        <a:noFill/>
        <a:ln w="25400">
          <a:noFill/>
        </a:ln>
      </c:spPr>
    </c:backWall>
    <c:plotArea>
      <c:layout>
        <c:manualLayout>
          <c:layoutTarget val="inner"/>
          <c:xMode val="edge"/>
          <c:yMode val="edge"/>
          <c:x val="9.2783027121609796E-2"/>
          <c:y val="0.17502333041703119"/>
          <c:w val="0.88766883392687945"/>
          <c:h val="0.61339421114027426"/>
        </c:manualLayout>
      </c:layout>
      <c:bar3DChart>
        <c:barDir val="col"/>
        <c:grouping val="clustered"/>
        <c:varyColors val="0"/>
        <c:ser>
          <c:idx val="0"/>
          <c:order val="0"/>
          <c:tx>
            <c:strRef>
              <c:f>'Financial Data Nine Month'!$A$8</c:f>
              <c:strCache>
                <c:ptCount val="1"/>
                <c:pt idx="0">
                  <c:v>Gross Premium</c:v>
                </c:pt>
              </c:strCache>
            </c:strRef>
          </c:tx>
          <c:spPr>
            <a:solidFill>
              <a:srgbClr val="0070C0"/>
            </a:solidFill>
            <a:ln w="25400">
              <a:noFill/>
            </a:ln>
            <a:scene3d>
              <a:camera prst="orthographicFront"/>
              <a:lightRig rig="threePt" dir="t"/>
            </a:scene3d>
          </c:spPr>
          <c:invertIfNegative val="0"/>
          <c:dLbls>
            <c:spPr>
              <a:noFill/>
              <a:ln w="25400">
                <a:noFill/>
              </a:ln>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'Financial Data Nine Month'!$B$6:$C$6</c:f>
              <c:numCache>
                <c:formatCode>General</c:formatCode>
                <c:ptCount val="2"/>
                <c:pt idx="0">
                  <c:v>2022</c:v>
                </c:pt>
                <c:pt idx="1">
                  <c:v>2021</c:v>
                </c:pt>
              </c:numCache>
            </c:numRef>
          </c:cat>
          <c:val>
            <c:numRef>
              <c:f>'Financial Data Nine Month'!$B$8:$C$8</c:f>
              <c:numCache>
                <c:formatCode>General</c:formatCode>
                <c:ptCount val="2"/>
                <c:pt idx="0">
                  <c:v>83</c:v>
                </c:pt>
                <c:pt idx="1">
                  <c:v>76</c:v>
                </c:pt>
              </c:numCache>
            </c:numRef>
          </c:val>
          <c:extLst>
            <c:ext xmlns:c16="http://schemas.microsoft.com/office/drawing/2014/chart" uri="{C3380CC4-5D6E-409C-BE32-E72D297353CC}">
              <c16:uniqueId val="{00000000-0290-4EAB-ABD8-2B7D3C819B0B}"/>
            </c:ext>
          </c:extLst>
        </c:ser>
        <c:ser>
          <c:idx val="1"/>
          <c:order val="1"/>
          <c:tx>
            <c:strRef>
              <c:f>'Financial Data Nine Month'!$A$9</c:f>
              <c:strCache>
                <c:ptCount val="1"/>
                <c:pt idx="0">
                  <c:v>Net Premium</c:v>
                </c:pt>
              </c:strCache>
            </c:strRef>
          </c:tx>
          <c:spPr>
            <a:solidFill>
              <a:srgbClr val="92D050"/>
            </a:solidFill>
            <a:ln w="0">
              <a:solidFill>
                <a:schemeClr val="tx1">
                  <a:lumMod val="15000"/>
                  <a:lumOff val="85000"/>
                </a:schemeClr>
              </a:solidFill>
            </a:ln>
            <a:effectLst>
              <a:outerShdw blurRad="152400" dist="317500" dir="5400000" sx="67000" sy="67000" rotWithShape="0">
                <a:prstClr val="black">
                  <a:alpha val="15000"/>
                </a:prstClr>
              </a:outerShdw>
            </a:effectLst>
            <a:scene3d>
              <a:camera prst="orthographicFront"/>
              <a:lightRig rig="threePt" dir="t"/>
            </a:scene3d>
          </c:spPr>
          <c:invertIfNegative val="0"/>
          <c:dLbls>
            <c:dLbl>
              <c:idx val="0"/>
              <c:layout>
                <c:manualLayout>
                  <c:x val="1.3831258644536628E-2"/>
                  <c:y val="0"/>
                </c:manualLayout>
              </c:layout>
              <c:spPr>
                <a:noFill/>
                <a:ln w="25400">
                  <a:noFill/>
                </a:ln>
              </c:spPr>
              <c:txPr>
                <a:bodyPr/>
                <a:lstStyle/>
                <a:p>
                  <a:pPr>
                    <a:defRPr sz="1800" b="1"/>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290-4EAB-ABD8-2B7D3C819B0B}"/>
                </c:ext>
              </c:extLst>
            </c:dLbl>
            <c:dLbl>
              <c:idx val="1"/>
              <c:layout>
                <c:manualLayout>
                  <c:x val="1.1065006915629323E-2"/>
                  <c:y val="0"/>
                </c:manualLayout>
              </c:layout>
              <c:spPr>
                <a:noFill/>
                <a:ln w="25400">
                  <a:noFill/>
                </a:ln>
              </c:spPr>
              <c:txPr>
                <a:bodyPr/>
                <a:lstStyle/>
                <a:p>
                  <a:pPr>
                    <a:defRPr sz="1800" b="1"/>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290-4EAB-ABD8-2B7D3C819B0B}"/>
                </c:ext>
              </c:extLst>
            </c:dLbl>
            <c:dLbl>
              <c:idx val="2"/>
              <c:layout>
                <c:manualLayout>
                  <c:x val="1.1065006915629323E-2"/>
                  <c:y val="0"/>
                </c:manualLayout>
              </c:layout>
              <c:spPr>
                <a:noFill/>
                <a:ln w="25400">
                  <a:noFill/>
                </a:ln>
              </c:spPr>
              <c:txPr>
                <a:bodyPr/>
                <a:lstStyle/>
                <a:p>
                  <a:pPr>
                    <a:defRPr sz="1800" b="1"/>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290-4EAB-ABD8-2B7D3C819B0B}"/>
                </c:ext>
              </c:extLst>
            </c:dLbl>
            <c:dLbl>
              <c:idx val="3"/>
              <c:layout>
                <c:manualLayout>
                  <c:x val="8.2987551867219917E-3"/>
                  <c:y val="0"/>
                </c:manualLayout>
              </c:layout>
              <c:spPr>
                <a:noFill/>
                <a:ln w="25400">
                  <a:noFill/>
                </a:ln>
              </c:spPr>
              <c:txPr>
                <a:bodyPr/>
                <a:lstStyle/>
                <a:p>
                  <a:pPr>
                    <a:defRPr sz="1800" b="1"/>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290-4EAB-ABD8-2B7D3C819B0B}"/>
                </c:ext>
              </c:extLst>
            </c:dLbl>
            <c:dLbl>
              <c:idx val="4"/>
              <c:layout>
                <c:manualLayout>
                  <c:x val="8.2987551867218911E-3"/>
                  <c:y val="0"/>
                </c:manualLayout>
              </c:layout>
              <c:spPr>
                <a:noFill/>
                <a:ln w="25400">
                  <a:noFill/>
                </a:ln>
              </c:spPr>
              <c:txPr>
                <a:bodyPr/>
                <a:lstStyle/>
                <a:p>
                  <a:pPr>
                    <a:defRPr sz="1800" b="1"/>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290-4EAB-ABD8-2B7D3C819B0B}"/>
                </c:ext>
              </c:extLst>
            </c:dLbl>
            <c:dLbl>
              <c:idx val="5"/>
              <c:layout>
                <c:manualLayout>
                  <c:x val="1.1065006915629323E-2"/>
                  <c:y val="0"/>
                </c:manualLayout>
              </c:layout>
              <c:spPr>
                <a:noFill/>
                <a:ln w="25400">
                  <a:noFill/>
                </a:ln>
              </c:spPr>
              <c:txPr>
                <a:bodyPr/>
                <a:lstStyle/>
                <a:p>
                  <a:pPr>
                    <a:defRPr sz="1800" b="1"/>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290-4EAB-ABD8-2B7D3C819B0B}"/>
                </c:ext>
              </c:extLst>
            </c:dLbl>
            <c:spPr>
              <a:noFill/>
              <a:ln w="25400">
                <a:noFill/>
              </a:ln>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'Financial Data Nine Month'!$B$6:$C$6</c:f>
              <c:numCache>
                <c:formatCode>General</c:formatCode>
                <c:ptCount val="2"/>
                <c:pt idx="0">
                  <c:v>2022</c:v>
                </c:pt>
                <c:pt idx="1">
                  <c:v>2021</c:v>
                </c:pt>
              </c:numCache>
            </c:numRef>
          </c:cat>
          <c:val>
            <c:numRef>
              <c:f>'Financial Data Nine Month'!$B$9:$C$9</c:f>
              <c:numCache>
                <c:formatCode>General</c:formatCode>
                <c:ptCount val="2"/>
                <c:pt idx="0">
                  <c:v>52</c:v>
                </c:pt>
                <c:pt idx="1">
                  <c:v>54</c:v>
                </c:pt>
              </c:numCache>
            </c:numRef>
          </c:val>
          <c:extLst>
            <c:ext xmlns:c16="http://schemas.microsoft.com/office/drawing/2014/chart" uri="{C3380CC4-5D6E-409C-BE32-E72D297353CC}">
              <c16:uniqueId val="{00000007-0290-4EAB-ABD8-2B7D3C819B0B}"/>
            </c:ext>
          </c:extLst>
        </c:ser>
        <c:dLbls>
          <c:showLegendKey val="0"/>
          <c:showVal val="0"/>
          <c:showCatName val="0"/>
          <c:showSerName val="0"/>
          <c:showPercent val="0"/>
          <c:showBubbleSize val="0"/>
        </c:dLbls>
        <c:gapWidth val="110"/>
        <c:gapDepth val="103"/>
        <c:shape val="box"/>
        <c:axId val="382100152"/>
        <c:axId val="382096624"/>
        <c:axId val="0"/>
      </c:bar3DChart>
      <c:catAx>
        <c:axId val="382100152"/>
        <c:scaling>
          <c:orientation val="minMax"/>
        </c:scaling>
        <c:delete val="0"/>
        <c:axPos val="b"/>
        <c:numFmt formatCode="General" sourceLinked="0"/>
        <c:majorTickMark val="none"/>
        <c:minorTickMark val="none"/>
        <c:tickLblPos val="nextTo"/>
        <c:spPr>
          <a:ln w="9525">
            <a:noFill/>
          </a:ln>
        </c:spPr>
        <c:txPr>
          <a:bodyPr rot="-60000000" vert="horz"/>
          <a:lstStyle/>
          <a:p>
            <a:pPr>
              <a:defRPr sz="1600"/>
            </a:pPr>
            <a:endParaRPr lang="en-US"/>
          </a:p>
        </c:txPr>
        <c:crossAx val="382096624"/>
        <c:crosses val="autoZero"/>
        <c:auto val="1"/>
        <c:lblAlgn val="ctr"/>
        <c:lblOffset val="100"/>
        <c:noMultiLvlLbl val="0"/>
      </c:catAx>
      <c:valAx>
        <c:axId val="382096624"/>
        <c:scaling>
          <c:orientation val="minMax"/>
        </c:scaling>
        <c:delete val="0"/>
        <c:axPos val="l"/>
        <c:majorGridlines>
          <c:spPr>
            <a:ln w="9525" cap="flat" cmpd="sng" algn="ctr">
              <a:solidFill>
                <a:schemeClr val="tx1">
                  <a:lumMod val="15000"/>
                  <a:lumOff val="85000"/>
                </a:schemeClr>
              </a:solidFill>
              <a:round/>
            </a:ln>
            <a:effectLst/>
          </c:spPr>
        </c:majorGridlines>
        <c:numFmt formatCode="[&gt;0]\ \ #&quot;M&quot;;#&quot;K&quot;;General" sourceLinked="0"/>
        <c:majorTickMark val="none"/>
        <c:minorTickMark val="none"/>
        <c:tickLblPos val="nextTo"/>
        <c:spPr>
          <a:ln w="9525">
            <a:noFill/>
          </a:ln>
        </c:spPr>
        <c:txPr>
          <a:bodyPr rot="0" vert="horz"/>
          <a:lstStyle/>
          <a:p>
            <a:pPr>
              <a:defRPr sz="1600"/>
            </a:pPr>
            <a:endParaRPr lang="en-US"/>
          </a:p>
        </c:txPr>
        <c:crossAx val="382100152"/>
        <c:crosses val="autoZero"/>
        <c:crossBetween val="between"/>
      </c:valAx>
      <c:spPr>
        <a:noFill/>
        <a:ln w="25400">
          <a:noFill/>
        </a:ln>
      </c:spPr>
    </c:plotArea>
    <c:legend>
      <c:legendPos val="b"/>
      <c:layout>
        <c:manualLayout>
          <c:xMode val="edge"/>
          <c:yMode val="edge"/>
          <c:x val="6.1184260681107813E-2"/>
          <c:y val="0.91241209352647712"/>
          <c:w val="0.93824593502575671"/>
          <c:h val="5.9810061910200107E-2"/>
        </c:manualLayout>
      </c:layout>
      <c:overlay val="0"/>
      <c:spPr>
        <a:noFill/>
        <a:ln w="25400">
          <a:noFill/>
        </a:ln>
      </c:spPr>
      <c:txPr>
        <a:bodyPr/>
        <a:lstStyle/>
        <a:p>
          <a:pPr>
            <a:defRPr sz="1600"/>
          </a:pPr>
          <a:endParaRPr lang="en-US"/>
        </a:p>
      </c:txPr>
    </c:legend>
    <c:plotVisOnly val="1"/>
    <c:dispBlanksAs val="gap"/>
    <c:showDLblsOverMax val="0"/>
  </c:chart>
  <c:spPr>
    <a:solidFill>
      <a:srgbClr val="002060"/>
    </a:solidFill>
    <a:ln w="9525" cap="flat" cmpd="sng" algn="ctr">
      <a:solidFill>
        <a:schemeClr val="bg1"/>
      </a:solidFill>
      <a:round/>
    </a:ln>
    <a:effectLst/>
    <a:scene3d>
      <a:camera prst="orthographicFront"/>
      <a:lightRig rig="threePt" dir="t"/>
    </a:scene3d>
    <a:sp3d prstMaterial="plastic">
      <a:bevelT w="0" h="0" prst="cross"/>
    </a:sp3d>
  </c:spPr>
  <c:txPr>
    <a:bodyPr/>
    <a:lstStyle/>
    <a:p>
      <a:pPr>
        <a:defRPr sz="12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floor>
    <c:sideWall>
      <c:thickness val="0"/>
      <c:spPr>
        <a:noFill/>
        <a:ln w="25400">
          <a:noFill/>
        </a:ln>
      </c:spPr>
    </c:sideWall>
    <c:backWall>
      <c:thickness val="0"/>
      <c:spPr>
        <a:noFill/>
        <a:ln w="25400">
          <a:noFill/>
        </a:ln>
      </c:spPr>
    </c:backWall>
    <c:plotArea>
      <c:layout>
        <c:manualLayout>
          <c:layoutTarget val="inner"/>
          <c:xMode val="edge"/>
          <c:yMode val="edge"/>
          <c:x val="0.22930208696340573"/>
          <c:y val="0.14590082019340897"/>
          <c:w val="0.64758965777649802"/>
          <c:h val="0.73992816791698879"/>
        </c:manualLayout>
      </c:layout>
      <c:bar3DChart>
        <c:barDir val="col"/>
        <c:grouping val="clustered"/>
        <c:varyColors val="0"/>
        <c:ser>
          <c:idx val="0"/>
          <c:order val="0"/>
          <c:tx>
            <c:strRef>
              <c:f>'Financial Data Nine Month'!$A$15</c:f>
              <c:strCache>
                <c:ptCount val="1"/>
                <c:pt idx="0">
                  <c:v>Loss after tax</c:v>
                </c:pt>
              </c:strCache>
            </c:strRef>
          </c:tx>
          <c:spPr>
            <a:solidFill>
              <a:srgbClr val="00B0F0"/>
            </a:solidFill>
            <a:ln w="25400">
              <a:noFill/>
            </a:ln>
            <a:scene3d>
              <a:camera prst="orthographicFront"/>
              <a:lightRig rig="threePt" dir="t"/>
            </a:scene3d>
          </c:spPr>
          <c:invertIfNegative val="0"/>
          <c:dLbls>
            <c:dLbl>
              <c:idx val="0"/>
              <c:layout>
                <c:manualLayout>
                  <c:x val="2.1701474327427833E-2"/>
                  <c:y val="5.115182554271196E-3"/>
                </c:manualLayout>
              </c:layout>
              <c:spPr>
                <a:noFill/>
                <a:ln w="25400">
                  <a:noFill/>
                </a:ln>
              </c:spPr>
              <c:txPr>
                <a:bodyPr wrap="square" lIns="38100" tIns="19050" rIns="38100" bIns="19050" anchor="ctr">
                  <a:noAutofit/>
                </a:bodyPr>
                <a:lstStyle/>
                <a:p>
                  <a:pPr>
                    <a:defRPr sz="1600" b="1"/>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3882378472222223"/>
                      <c:h val="7.3539206224691692E-2"/>
                    </c:manualLayout>
                  </c15:layout>
                </c:ext>
                <c:ext xmlns:c16="http://schemas.microsoft.com/office/drawing/2014/chart" uri="{C3380CC4-5D6E-409C-BE32-E72D297353CC}">
                  <c16:uniqueId val="{00000000-94FA-4CB6-900F-5EFE67EAEC29}"/>
                </c:ext>
              </c:extLst>
            </c:dLbl>
            <c:dLbl>
              <c:idx val="1"/>
              <c:layout>
                <c:manualLayout>
                  <c:x val="0.14675256657370955"/>
                  <c:y val="4.1856184466035659E-2"/>
                </c:manualLayout>
              </c:layout>
              <c:spPr>
                <a:noFill/>
                <a:ln w="25400">
                  <a:noFill/>
                </a:ln>
              </c:spPr>
              <c:txPr>
                <a:bodyPr wrap="square" lIns="38100" tIns="19050" rIns="38100" bIns="19050" anchor="ctr">
                  <a:noAutofit/>
                </a:bodyPr>
                <a:lstStyle/>
                <a:p>
                  <a:pPr>
                    <a:defRPr sz="1600" b="1"/>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0873472358923884"/>
                      <c:h val="5.8669927092027278E-2"/>
                    </c:manualLayout>
                  </c15:layout>
                </c:ext>
                <c:ext xmlns:c16="http://schemas.microsoft.com/office/drawing/2014/chart" uri="{C3380CC4-5D6E-409C-BE32-E72D297353CC}">
                  <c16:uniqueId val="{00000001-94FA-4CB6-900F-5EFE67EAEC29}"/>
                </c:ext>
              </c:extLst>
            </c:dLbl>
            <c:spPr>
              <a:noFill/>
              <a:ln w="25400">
                <a:noFill/>
              </a:ln>
            </c:spPr>
            <c:txPr>
              <a:bodyPr wrap="square" lIns="38100" tIns="19050" rIns="38100" bIns="19050" anchor="ctr">
                <a:spAutoFit/>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'Financial Data Nine Month'!$B$6:$C$6</c:f>
              <c:numCache>
                <c:formatCode>General</c:formatCode>
                <c:ptCount val="2"/>
                <c:pt idx="0">
                  <c:v>2022</c:v>
                </c:pt>
                <c:pt idx="1">
                  <c:v>2021</c:v>
                </c:pt>
              </c:numCache>
            </c:numRef>
          </c:cat>
          <c:val>
            <c:numRef>
              <c:f>'Financial Data Nine Month'!$B$15:$C$15</c:f>
              <c:numCache>
                <c:formatCode>_(* #,##0_);_(* \(#,##0\);_(* "-"??_);_(@_)</c:formatCode>
                <c:ptCount val="2"/>
                <c:pt idx="0">
                  <c:v>-66</c:v>
                </c:pt>
                <c:pt idx="1">
                  <c:v>-3</c:v>
                </c:pt>
              </c:numCache>
            </c:numRef>
          </c:val>
          <c:extLst>
            <c:ext xmlns:c16="http://schemas.microsoft.com/office/drawing/2014/chart" uri="{C3380CC4-5D6E-409C-BE32-E72D297353CC}">
              <c16:uniqueId val="{00000002-94FA-4CB6-900F-5EFE67EAEC29}"/>
            </c:ext>
          </c:extLst>
        </c:ser>
        <c:dLbls>
          <c:showLegendKey val="0"/>
          <c:showVal val="0"/>
          <c:showCatName val="0"/>
          <c:showSerName val="0"/>
          <c:showPercent val="0"/>
          <c:showBubbleSize val="0"/>
        </c:dLbls>
        <c:gapWidth val="150"/>
        <c:shape val="box"/>
        <c:axId val="303039360"/>
        <c:axId val="303039752"/>
        <c:axId val="0"/>
      </c:bar3DChart>
      <c:catAx>
        <c:axId val="303039360"/>
        <c:scaling>
          <c:orientation val="minMax"/>
        </c:scaling>
        <c:delete val="0"/>
        <c:axPos val="b"/>
        <c:numFmt formatCode="General" sourceLinked="1"/>
        <c:majorTickMark val="none"/>
        <c:minorTickMark val="none"/>
        <c:tickLblPos val="nextTo"/>
        <c:spPr>
          <a:ln w="9525">
            <a:noFill/>
          </a:ln>
        </c:spPr>
        <c:txPr>
          <a:bodyPr rot="-60000000" vert="horz"/>
          <a:lstStyle/>
          <a:p>
            <a:pPr>
              <a:defRPr sz="1600"/>
            </a:pPr>
            <a:endParaRPr lang="en-US"/>
          </a:p>
        </c:txPr>
        <c:crossAx val="303039752"/>
        <c:crosses val="autoZero"/>
        <c:auto val="1"/>
        <c:lblAlgn val="ctr"/>
        <c:lblOffset val="100"/>
        <c:noMultiLvlLbl val="0"/>
      </c:catAx>
      <c:valAx>
        <c:axId val="303039752"/>
        <c:scaling>
          <c:orientation val="minMax"/>
        </c:scaling>
        <c:delete val="0"/>
        <c:axPos val="l"/>
        <c:majorGridlines>
          <c:spPr>
            <a:ln w="9525" cap="flat" cmpd="sng" algn="ctr">
              <a:solidFill>
                <a:schemeClr val="tx1">
                  <a:lumMod val="15000"/>
                  <a:lumOff val="85000"/>
                </a:schemeClr>
              </a:solidFill>
              <a:round/>
            </a:ln>
            <a:effectLst/>
          </c:spPr>
        </c:majorGridlines>
        <c:numFmt formatCode="[&gt;=0]\ \ 0#&quot;M&quot;;\(#\)&quot;M&quot;;General" sourceLinked="0"/>
        <c:majorTickMark val="none"/>
        <c:minorTickMark val="none"/>
        <c:tickLblPos val="nextTo"/>
        <c:spPr>
          <a:solidFill>
            <a:srgbClr val="002060"/>
          </a:solidFill>
          <a:ln w="9525">
            <a:noFill/>
          </a:ln>
        </c:spPr>
        <c:txPr>
          <a:bodyPr rot="-60000000" vert="horz"/>
          <a:lstStyle/>
          <a:p>
            <a:pPr>
              <a:defRPr sz="1600"/>
            </a:pPr>
            <a:endParaRPr lang="en-US"/>
          </a:p>
        </c:txPr>
        <c:crossAx val="303039360"/>
        <c:crosses val="autoZero"/>
        <c:crossBetween val="between"/>
        <c:majorUnit val="20"/>
      </c:valAx>
      <c:spPr>
        <a:noFill/>
        <a:ln w="25400">
          <a:noFill/>
        </a:ln>
      </c:spPr>
    </c:plotArea>
    <c:plotVisOnly val="1"/>
    <c:dispBlanksAs val="gap"/>
    <c:showDLblsOverMax val="0"/>
  </c:chart>
  <c:spPr>
    <a:solidFill>
      <a:srgbClr val="002060"/>
    </a:solidFill>
    <a:ln w="9525" cap="flat" cmpd="sng" algn="ctr">
      <a:solidFill>
        <a:schemeClr val="tx1">
          <a:lumMod val="15000"/>
          <a:lumOff val="85000"/>
        </a:schemeClr>
      </a:solidFill>
      <a:round/>
    </a:ln>
    <a:effectLst/>
  </c:spPr>
  <c:txPr>
    <a:bodyPr/>
    <a:lstStyle/>
    <a:p>
      <a:pPr>
        <a:defRPr sz="14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2400"/>
            </a:pPr>
            <a:r>
              <a:rPr lang="en-US" sz="2400"/>
              <a:t>Investments</a:t>
            </a:r>
            <a:r>
              <a:rPr lang="en-US" sz="2400" baseline="0"/>
              <a:t> </a:t>
            </a:r>
            <a:endParaRPr lang="en-US" sz="2400"/>
          </a:p>
        </c:rich>
      </c:tx>
      <c:layout>
        <c:manualLayout>
          <c:xMode val="edge"/>
          <c:yMode val="edge"/>
          <c:x val="0.36231608879169375"/>
          <c:y val="3.4996421983799146E-2"/>
        </c:manualLayout>
      </c:layout>
      <c:overlay val="0"/>
      <c:spPr>
        <a:noFill/>
        <a:ln w="25400">
          <a:noFill/>
        </a:ln>
      </c:spPr>
    </c:title>
    <c:autoTitleDeleted val="0"/>
    <c:plotArea>
      <c:layout>
        <c:manualLayout>
          <c:layoutTarget val="inner"/>
          <c:xMode val="edge"/>
          <c:yMode val="edge"/>
          <c:x val="0.24118713739970701"/>
          <c:y val="0.17502338883699486"/>
          <c:w val="0.64128331162247054"/>
          <c:h val="0.61339421114027426"/>
        </c:manualLayout>
      </c:layout>
      <c:barChart>
        <c:barDir val="col"/>
        <c:grouping val="clustered"/>
        <c:varyColors val="0"/>
        <c:ser>
          <c:idx val="2"/>
          <c:order val="0"/>
          <c:tx>
            <c:strRef>
              <c:f>'Financial Data Nine Month'!$A$12</c:f>
              <c:strCache>
                <c:ptCount val="1"/>
                <c:pt idx="0">
                  <c:v>Investment</c:v>
                </c:pt>
              </c:strCache>
            </c:strRef>
          </c:tx>
          <c:spPr>
            <a:solidFill>
              <a:schemeClr val="bg2">
                <a:lumMod val="60000"/>
                <a:lumOff val="40000"/>
              </a:schemeClr>
            </a:solidFill>
            <a:ln w="25400">
              <a:noFill/>
            </a:ln>
            <a:scene3d>
              <a:camera prst="orthographicFront"/>
              <a:lightRig rig="threePt" dir="t"/>
            </a:scene3d>
            <a:sp3d/>
          </c:spPr>
          <c:invertIfNegative val="0"/>
          <c:dLbls>
            <c:dLbl>
              <c:idx val="5"/>
              <c:layout>
                <c:manualLayout>
                  <c:x val="-8.0720732325602427E-3"/>
                  <c:y val="-9.278820143222607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4A7-4B33-8726-9377E5B07F90}"/>
                </c:ext>
              </c:extLst>
            </c:dLbl>
            <c:spPr>
              <a:noFill/>
              <a:ln w="25400">
                <a:noFill/>
              </a:ln>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'Financial Data Nine Month'!$B$6:$C$6</c:f>
              <c:numCache>
                <c:formatCode>General</c:formatCode>
                <c:ptCount val="2"/>
                <c:pt idx="0">
                  <c:v>2022</c:v>
                </c:pt>
                <c:pt idx="1">
                  <c:v>2021</c:v>
                </c:pt>
              </c:numCache>
            </c:numRef>
          </c:cat>
          <c:val>
            <c:numRef>
              <c:f>'Financial Data Nine Month'!$B$12:$C$12</c:f>
              <c:numCache>
                <c:formatCode>General</c:formatCode>
                <c:ptCount val="2"/>
                <c:pt idx="0">
                  <c:v>454</c:v>
                </c:pt>
                <c:pt idx="1">
                  <c:v>483</c:v>
                </c:pt>
              </c:numCache>
            </c:numRef>
          </c:val>
          <c:extLst>
            <c:ext xmlns:c16="http://schemas.microsoft.com/office/drawing/2014/chart" uri="{C3380CC4-5D6E-409C-BE32-E72D297353CC}">
              <c16:uniqueId val="{00000001-64A7-4B33-8726-9377E5B07F90}"/>
            </c:ext>
          </c:extLst>
        </c:ser>
        <c:dLbls>
          <c:showLegendKey val="0"/>
          <c:showVal val="0"/>
          <c:showCatName val="0"/>
          <c:showSerName val="0"/>
          <c:showPercent val="0"/>
          <c:showBubbleSize val="0"/>
        </c:dLbls>
        <c:gapWidth val="110"/>
        <c:axId val="241384736"/>
        <c:axId val="241387872"/>
      </c:barChart>
      <c:catAx>
        <c:axId val="241384736"/>
        <c:scaling>
          <c:orientation val="minMax"/>
        </c:scaling>
        <c:delete val="0"/>
        <c:axPos val="b"/>
        <c:numFmt formatCode="General" sourceLinked="0"/>
        <c:majorTickMark val="none"/>
        <c:minorTickMark val="none"/>
        <c:tickLblPos val="nextTo"/>
        <c:spPr>
          <a:ln w="9525">
            <a:noFill/>
          </a:ln>
        </c:spPr>
        <c:txPr>
          <a:bodyPr rot="-60000000" vert="horz"/>
          <a:lstStyle/>
          <a:p>
            <a:pPr>
              <a:defRPr sz="1800" b="1"/>
            </a:pPr>
            <a:endParaRPr lang="en-US"/>
          </a:p>
        </c:txPr>
        <c:crossAx val="241387872"/>
        <c:crosses val="autoZero"/>
        <c:auto val="1"/>
        <c:lblAlgn val="ctr"/>
        <c:lblOffset val="100"/>
        <c:noMultiLvlLbl val="0"/>
      </c:catAx>
      <c:valAx>
        <c:axId val="241387872"/>
        <c:scaling>
          <c:orientation val="minMax"/>
          <c:max val="500"/>
          <c:min val="400"/>
        </c:scaling>
        <c:delete val="0"/>
        <c:axPos val="l"/>
        <c:majorGridlines>
          <c:spPr>
            <a:ln w="9525" cap="flat" cmpd="sng" algn="ctr">
              <a:solidFill>
                <a:schemeClr val="tx1">
                  <a:lumMod val="15000"/>
                  <a:lumOff val="85000"/>
                </a:schemeClr>
              </a:solidFill>
              <a:round/>
            </a:ln>
            <a:effectLst/>
          </c:spPr>
        </c:majorGridlines>
        <c:numFmt formatCode="[&gt;0]\ \ #&quot;M&quot;;#&quot;K&quot;;General" sourceLinked="0"/>
        <c:majorTickMark val="none"/>
        <c:minorTickMark val="none"/>
        <c:tickLblPos val="nextTo"/>
        <c:spPr>
          <a:ln w="9525">
            <a:noFill/>
          </a:ln>
        </c:spPr>
        <c:txPr>
          <a:bodyPr rot="0" vert="horz"/>
          <a:lstStyle/>
          <a:p>
            <a:pPr>
              <a:defRPr sz="1600"/>
            </a:pPr>
            <a:endParaRPr lang="en-US"/>
          </a:p>
        </c:txPr>
        <c:crossAx val="241384736"/>
        <c:crosses val="autoZero"/>
        <c:crossBetween val="between"/>
        <c:majorUnit val="20"/>
      </c:valAx>
      <c:spPr>
        <a:noFill/>
        <a:ln w="25400">
          <a:noFill/>
        </a:ln>
      </c:spPr>
    </c:plotArea>
    <c:plotVisOnly val="1"/>
    <c:dispBlanksAs val="gap"/>
    <c:showDLblsOverMax val="0"/>
  </c:chart>
  <c:spPr>
    <a:solidFill>
      <a:srgbClr val="002060"/>
    </a:solidFill>
    <a:ln w="9525" cap="flat" cmpd="sng" algn="ctr">
      <a:solidFill>
        <a:schemeClr val="bg1"/>
      </a:solidFill>
      <a:round/>
    </a:ln>
    <a:effectLst/>
    <a:scene3d>
      <a:camera prst="orthographicFront"/>
      <a:lightRig rig="threePt" dir="t"/>
    </a:scene3d>
    <a:sp3d prstMaterial="plastic">
      <a:bevelT w="0" h="0" prst="cross"/>
    </a:sp3d>
  </c:spPr>
  <c:txPr>
    <a:bodyPr/>
    <a:lstStyle/>
    <a:p>
      <a:pPr>
        <a:defRPr sz="14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0.90649</cdr:x>
      <cdr:y>0.80895</cdr:y>
    </cdr:from>
    <cdr:to>
      <cdr:x>0.99688</cdr:x>
      <cdr:y>0.90513</cdr:y>
    </cdr:to>
    <cdr:sp macro="" textlink="">
      <cdr:nvSpPr>
        <cdr:cNvPr id="3" name="TextBox 1"/>
        <cdr:cNvSpPr txBox="1"/>
      </cdr:nvSpPr>
      <cdr:spPr>
        <a:xfrm xmlns:a="http://schemas.openxmlformats.org/drawingml/2006/main">
          <a:off x="5282639" y="4813581"/>
          <a:ext cx="526756" cy="57231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a:solidFill>
                <a:schemeClr val="tx1"/>
              </a:solidFill>
            </a:rPr>
            <a:t>Years</a:t>
          </a:r>
        </a:p>
      </cdr:txBody>
    </cdr:sp>
  </cdr:relSizeAnchor>
</c:userShapes>
</file>

<file path=ppt/drawings/drawing10.xml><?xml version="1.0" encoding="utf-8"?>
<c:userShapes xmlns:c="http://schemas.openxmlformats.org/drawingml/2006/chart">
  <cdr:relSizeAnchor xmlns:cdr="http://schemas.openxmlformats.org/drawingml/2006/chartDrawing">
    <cdr:from>
      <cdr:x>0.73588</cdr:x>
      <cdr:y>0.79907</cdr:y>
    </cdr:from>
    <cdr:to>
      <cdr:x>0.89796</cdr:x>
      <cdr:y>0.89525</cdr:y>
    </cdr:to>
    <cdr:sp macro="" textlink="">
      <cdr:nvSpPr>
        <cdr:cNvPr id="3" name="TextBox 1"/>
        <cdr:cNvSpPr txBox="1"/>
      </cdr:nvSpPr>
      <cdr:spPr>
        <a:xfrm xmlns:a="http://schemas.openxmlformats.org/drawingml/2006/main">
          <a:off x="1839929" y="2025107"/>
          <a:ext cx="405250" cy="24375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solidFill>
                <a:schemeClr val="tx1"/>
              </a:solidFill>
            </a:rPr>
            <a:t>Years</a:t>
          </a:r>
        </a:p>
      </cdr:txBody>
    </cdr:sp>
  </cdr:relSizeAnchor>
</c:userShapes>
</file>

<file path=ppt/drawings/drawing2.xml><?xml version="1.0" encoding="utf-8"?>
<c:userShapes xmlns:c="http://schemas.openxmlformats.org/drawingml/2006/chart">
  <cdr:relSizeAnchor xmlns:cdr="http://schemas.openxmlformats.org/drawingml/2006/chartDrawing">
    <cdr:from>
      <cdr:x>0.88018</cdr:x>
      <cdr:y>0.80146</cdr:y>
    </cdr:from>
    <cdr:to>
      <cdr:x>0.97057</cdr:x>
      <cdr:y>0.89764</cdr:y>
    </cdr:to>
    <cdr:sp macro="" textlink="">
      <cdr:nvSpPr>
        <cdr:cNvPr id="3" name="TextBox 1"/>
        <cdr:cNvSpPr txBox="1"/>
      </cdr:nvSpPr>
      <cdr:spPr>
        <a:xfrm xmlns:a="http://schemas.openxmlformats.org/drawingml/2006/main">
          <a:off x="5081255" y="4801841"/>
          <a:ext cx="521822" cy="576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solidFill>
                <a:schemeClr val="tx1"/>
              </a:solidFill>
            </a:rPr>
            <a:t>Years</a:t>
          </a:r>
        </a:p>
      </cdr:txBody>
    </cdr:sp>
  </cdr:relSizeAnchor>
</c:userShapes>
</file>

<file path=ppt/drawings/drawing3.xml><?xml version="1.0" encoding="utf-8"?>
<c:userShapes xmlns:c="http://schemas.openxmlformats.org/drawingml/2006/chart">
  <cdr:relSizeAnchor xmlns:cdr="http://schemas.openxmlformats.org/drawingml/2006/chartDrawing">
    <cdr:from>
      <cdr:x>0.01107</cdr:x>
      <cdr:y>0.00746</cdr:y>
    </cdr:from>
    <cdr:to>
      <cdr:x>0.08975</cdr:x>
      <cdr:y>0.9828</cdr:y>
    </cdr:to>
    <cdr:sp macro="" textlink="">
      <cdr:nvSpPr>
        <cdr:cNvPr id="5" name="TextBox 1"/>
        <cdr:cNvSpPr txBox="1"/>
      </cdr:nvSpPr>
      <cdr:spPr>
        <a:xfrm xmlns:a="http://schemas.openxmlformats.org/drawingml/2006/main" rot="16200000">
          <a:off x="-1100151" y="1171363"/>
          <a:ext cx="2669913" cy="3680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endParaRPr lang="en-US" sz="1100"/>
        </a:p>
      </cdr:txBody>
    </cdr:sp>
  </cdr:relSizeAnchor>
</c:userShapes>
</file>

<file path=ppt/drawings/drawing4.xml><?xml version="1.0" encoding="utf-8"?>
<c:userShapes xmlns:c="http://schemas.openxmlformats.org/drawingml/2006/chart">
  <cdr:relSizeAnchor xmlns:cdr="http://schemas.openxmlformats.org/drawingml/2006/chartDrawing">
    <cdr:from>
      <cdr:x>0.16864</cdr:x>
      <cdr:y>0.02469</cdr:y>
    </cdr:from>
    <cdr:to>
      <cdr:x>0.84951</cdr:x>
      <cdr:y>0.08395</cdr:y>
    </cdr:to>
    <cdr:sp macro="" textlink="">
      <cdr:nvSpPr>
        <cdr:cNvPr id="6" name="TextBox 5"/>
        <cdr:cNvSpPr txBox="1"/>
      </cdr:nvSpPr>
      <cdr:spPr>
        <a:xfrm xmlns:a="http://schemas.openxmlformats.org/drawingml/2006/main">
          <a:off x="948242" y="147507"/>
          <a:ext cx="3828474" cy="3540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2000" b="1" dirty="0">
              <a:solidFill>
                <a:schemeClr val="tx1"/>
              </a:solidFill>
            </a:rPr>
            <a:t>Paid-up</a:t>
          </a:r>
          <a:r>
            <a:rPr lang="en-US" sz="2000" b="1" baseline="0" dirty="0">
              <a:solidFill>
                <a:schemeClr val="tx1"/>
              </a:solidFill>
            </a:rPr>
            <a:t> Capital / Equity</a:t>
          </a:r>
          <a:endParaRPr lang="en-US" sz="2000" b="1" dirty="0">
            <a:solidFill>
              <a:schemeClr val="tx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0.82313</cdr:x>
      <cdr:y>0.79214</cdr:y>
    </cdr:from>
    <cdr:to>
      <cdr:x>0.9832</cdr:x>
      <cdr:y>0.85539</cdr:y>
    </cdr:to>
    <cdr:sp macro="" textlink="">
      <cdr:nvSpPr>
        <cdr:cNvPr id="3" name="TextBox 1"/>
        <cdr:cNvSpPr txBox="1"/>
      </cdr:nvSpPr>
      <cdr:spPr>
        <a:xfrm xmlns:a="http://schemas.openxmlformats.org/drawingml/2006/main">
          <a:off x="4662061" y="4797354"/>
          <a:ext cx="906608" cy="38307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solidFill>
                <a:schemeClr val="tx1"/>
              </a:solidFill>
            </a:rPr>
            <a:t>Years</a:t>
          </a:r>
        </a:p>
      </cdr:txBody>
    </cdr:sp>
  </cdr:relSizeAnchor>
</c:userShapes>
</file>

<file path=ppt/drawings/drawing6.xml><?xml version="1.0" encoding="utf-8"?>
<c:userShapes xmlns:c="http://schemas.openxmlformats.org/drawingml/2006/chart">
  <cdr:relSizeAnchor xmlns:cdr="http://schemas.openxmlformats.org/drawingml/2006/chartDrawing">
    <cdr:from>
      <cdr:x>0.17822</cdr:x>
      <cdr:y>0.00456</cdr:y>
    </cdr:from>
    <cdr:to>
      <cdr:x>0.76898</cdr:x>
      <cdr:y>0.12454</cdr:y>
    </cdr:to>
    <cdr:sp macro="" textlink="">
      <cdr:nvSpPr>
        <cdr:cNvPr id="4" name="TextBox 3"/>
        <cdr:cNvSpPr txBox="1"/>
      </cdr:nvSpPr>
      <cdr:spPr>
        <a:xfrm xmlns:a="http://schemas.openxmlformats.org/drawingml/2006/main">
          <a:off x="392553" y="10586"/>
          <a:ext cx="1301238" cy="27856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800" b="1" baseline="0" dirty="0">
              <a:solidFill>
                <a:schemeClr val="tx1"/>
              </a:solidFill>
            </a:rPr>
            <a:t>Loss after Tax</a:t>
          </a:r>
          <a:endParaRPr lang="en-US" sz="1800" b="1" dirty="0">
            <a:solidFill>
              <a:schemeClr val="tx1"/>
            </a:solidFill>
          </a:endParaRPr>
        </a:p>
      </cdr:txBody>
    </cdr:sp>
  </cdr:relSizeAnchor>
  <cdr:relSizeAnchor xmlns:cdr="http://schemas.openxmlformats.org/drawingml/2006/chartDrawing">
    <cdr:from>
      <cdr:x>0.78038</cdr:x>
      <cdr:y>0.26449</cdr:y>
    </cdr:from>
    <cdr:to>
      <cdr:x>0.96511</cdr:x>
      <cdr:y>0.37661</cdr:y>
    </cdr:to>
    <cdr:sp macro="" textlink="">
      <cdr:nvSpPr>
        <cdr:cNvPr id="5" name="TextBox 1"/>
        <cdr:cNvSpPr txBox="1"/>
      </cdr:nvSpPr>
      <cdr:spPr>
        <a:xfrm xmlns:a="http://schemas.openxmlformats.org/drawingml/2006/main">
          <a:off x="1632630" y="578077"/>
          <a:ext cx="386470" cy="24504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solidFill>
                <a:schemeClr val="tx1"/>
              </a:solidFill>
            </a:rPr>
            <a:t>Years</a:t>
          </a:r>
        </a:p>
      </cdr:txBody>
    </cdr:sp>
  </cdr:relSizeAnchor>
</c:userShapes>
</file>

<file path=ppt/drawings/drawing7.xml><?xml version="1.0" encoding="utf-8"?>
<c:userShapes xmlns:c="http://schemas.openxmlformats.org/drawingml/2006/chart">
  <cdr:relSizeAnchor xmlns:cdr="http://schemas.openxmlformats.org/drawingml/2006/chartDrawing">
    <cdr:from>
      <cdr:x>0.82836</cdr:x>
      <cdr:y>0.80771</cdr:y>
    </cdr:from>
    <cdr:to>
      <cdr:x>1</cdr:x>
      <cdr:y>0.90704</cdr:y>
    </cdr:to>
    <cdr:sp macro="" textlink="">
      <cdr:nvSpPr>
        <cdr:cNvPr id="3" name="TextBox 1"/>
        <cdr:cNvSpPr txBox="1"/>
      </cdr:nvSpPr>
      <cdr:spPr>
        <a:xfrm xmlns:a="http://schemas.openxmlformats.org/drawingml/2006/main">
          <a:off x="4702987" y="4836514"/>
          <a:ext cx="974481" cy="5947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solidFill>
                <a:schemeClr val="tx1"/>
              </a:solidFill>
            </a:rPr>
            <a:t>Years</a:t>
          </a:r>
        </a:p>
      </cdr:txBody>
    </cdr:sp>
  </cdr:relSizeAnchor>
</c:userShapes>
</file>

<file path=ppt/drawings/drawing8.xml><?xml version="1.0" encoding="utf-8"?>
<c:userShapes xmlns:c="http://schemas.openxmlformats.org/drawingml/2006/chart">
  <cdr:relSizeAnchor xmlns:cdr="http://schemas.openxmlformats.org/drawingml/2006/chartDrawing">
    <cdr:from>
      <cdr:x>0.01107</cdr:x>
      <cdr:y>0.00746</cdr:y>
    </cdr:from>
    <cdr:to>
      <cdr:x>0.08975</cdr:x>
      <cdr:y>0.9828</cdr:y>
    </cdr:to>
    <cdr:sp macro="" textlink="">
      <cdr:nvSpPr>
        <cdr:cNvPr id="5" name="TextBox 1"/>
        <cdr:cNvSpPr txBox="1"/>
      </cdr:nvSpPr>
      <cdr:spPr>
        <a:xfrm xmlns:a="http://schemas.openxmlformats.org/drawingml/2006/main" rot="16200000">
          <a:off x="-1100151" y="1171363"/>
          <a:ext cx="2669913" cy="3680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endParaRPr lang="en-US" sz="1100"/>
        </a:p>
      </cdr:txBody>
    </cdr:sp>
  </cdr:relSizeAnchor>
</c:userShapes>
</file>

<file path=ppt/drawings/drawing9.xml><?xml version="1.0" encoding="utf-8"?>
<c:userShapes xmlns:c="http://schemas.openxmlformats.org/drawingml/2006/chart">
  <cdr:relSizeAnchor xmlns:cdr="http://schemas.openxmlformats.org/drawingml/2006/chartDrawing">
    <cdr:from>
      <cdr:x>0.81943</cdr:x>
      <cdr:y>0.81059</cdr:y>
    </cdr:from>
    <cdr:to>
      <cdr:x>0.97681</cdr:x>
      <cdr:y>0.90569</cdr:y>
    </cdr:to>
    <cdr:sp macro="" textlink="">
      <cdr:nvSpPr>
        <cdr:cNvPr id="2" name="TextBox 1"/>
        <cdr:cNvSpPr txBox="1"/>
      </cdr:nvSpPr>
      <cdr:spPr>
        <a:xfrm xmlns:a="http://schemas.openxmlformats.org/drawingml/2006/main">
          <a:off x="4574007" y="4864827"/>
          <a:ext cx="878485" cy="57075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a:solidFill>
                <a:schemeClr val="tx1"/>
              </a:solidFill>
            </a:rPr>
            <a:t>Years</a:t>
          </a:r>
        </a:p>
      </cdr:txBody>
    </cdr:sp>
  </cdr:relSizeAnchor>
  <cdr:relSizeAnchor xmlns:cdr="http://schemas.openxmlformats.org/drawingml/2006/chartDrawing">
    <cdr:from>
      <cdr:x>0.16888</cdr:x>
      <cdr:y>0.02445</cdr:y>
    </cdr:from>
    <cdr:to>
      <cdr:x>0.9344</cdr:x>
      <cdr:y>0.10631</cdr:y>
    </cdr:to>
    <cdr:sp macro="" textlink="">
      <cdr:nvSpPr>
        <cdr:cNvPr id="6" name="TextBox 5"/>
        <cdr:cNvSpPr txBox="1"/>
      </cdr:nvSpPr>
      <cdr:spPr>
        <a:xfrm xmlns:a="http://schemas.openxmlformats.org/drawingml/2006/main">
          <a:off x="942677" y="146739"/>
          <a:ext cx="4273082" cy="49129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2400" b="1" dirty="0">
              <a:solidFill>
                <a:schemeClr val="tx1"/>
              </a:solidFill>
            </a:rPr>
            <a:t>Paid-up</a:t>
          </a:r>
          <a:r>
            <a:rPr lang="en-US" sz="2400" b="1" baseline="0" dirty="0">
              <a:solidFill>
                <a:schemeClr val="tx1"/>
              </a:solidFill>
            </a:rPr>
            <a:t> Capital / Equity</a:t>
          </a:r>
          <a:endParaRPr lang="en-US" sz="2400" b="1"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27520" cy="34503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6758" y="1"/>
            <a:ext cx="4027520" cy="345030"/>
          </a:xfrm>
          <a:prstGeom prst="rect">
            <a:avLst/>
          </a:prstGeom>
        </p:spPr>
        <p:txBody>
          <a:bodyPr vert="horz" lIns="91440" tIns="45720" rIns="91440" bIns="45720" rtlCol="0"/>
          <a:lstStyle>
            <a:lvl1pPr algn="r">
              <a:defRPr sz="1200"/>
            </a:lvl1pPr>
          </a:lstStyle>
          <a:p>
            <a:fld id="{C3FABFD5-B4C0-4478-86A8-22C824598E47}" type="datetimeFigureOut">
              <a:rPr lang="en-US" smtClean="0"/>
              <a:t>12/19/2022</a:t>
            </a:fld>
            <a:endParaRPr lang="en-US"/>
          </a:p>
        </p:txBody>
      </p:sp>
      <p:sp>
        <p:nvSpPr>
          <p:cNvPr id="4" name="Footer Placeholder 3"/>
          <p:cNvSpPr>
            <a:spLocks noGrp="1"/>
          </p:cNvSpPr>
          <p:nvPr>
            <p:ph type="ftr" sz="quarter" idx="2"/>
          </p:nvPr>
        </p:nvSpPr>
        <p:spPr>
          <a:xfrm>
            <a:off x="1" y="6536785"/>
            <a:ext cx="4027520" cy="34503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6758" y="6536785"/>
            <a:ext cx="4027520" cy="345030"/>
          </a:xfrm>
          <a:prstGeom prst="rect">
            <a:avLst/>
          </a:prstGeom>
        </p:spPr>
        <p:txBody>
          <a:bodyPr vert="horz" lIns="91440" tIns="45720" rIns="91440" bIns="45720" rtlCol="0" anchor="b"/>
          <a:lstStyle>
            <a:lvl1pPr algn="r">
              <a:defRPr sz="1200"/>
            </a:lvl1pPr>
          </a:lstStyle>
          <a:p>
            <a:fld id="{70CF3C4B-0E6C-45FD-B30E-91B885F8E6AA}" type="slidenum">
              <a:rPr lang="en-US" smtClean="0"/>
              <a:t>‹#›</a:t>
            </a:fld>
            <a:endParaRPr lang="en-US"/>
          </a:p>
        </p:txBody>
      </p:sp>
    </p:spTree>
    <p:extLst>
      <p:ext uri="{BB962C8B-B14F-4D97-AF65-F5344CB8AC3E}">
        <p14:creationId xmlns:p14="http://schemas.microsoft.com/office/powerpoint/2010/main" val="1295647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45286"/>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5265811" y="0"/>
            <a:ext cx="4028440" cy="345286"/>
          </a:xfrm>
          <a:prstGeom prst="rect">
            <a:avLst/>
          </a:prstGeom>
        </p:spPr>
        <p:txBody>
          <a:bodyPr vert="horz" lIns="92930" tIns="46465" rIns="92930" bIns="46465" rtlCol="0"/>
          <a:lstStyle>
            <a:lvl1pPr algn="r">
              <a:defRPr sz="1200"/>
            </a:lvl1pPr>
          </a:lstStyle>
          <a:p>
            <a:fld id="{8FE7750C-328B-479C-BE04-195884FD9D1B}" type="datetimeFigureOut">
              <a:rPr lang="en-US" smtClean="0"/>
              <a:t>12/19/2022</a:t>
            </a:fld>
            <a:endParaRPr lang="en-US"/>
          </a:p>
        </p:txBody>
      </p:sp>
      <p:sp>
        <p:nvSpPr>
          <p:cNvPr id="4" name="Slide Image Placeholder 3"/>
          <p:cNvSpPr>
            <a:spLocks noGrp="1" noRot="1" noChangeAspect="1"/>
          </p:cNvSpPr>
          <p:nvPr>
            <p:ph type="sldImg" idx="2"/>
          </p:nvPr>
        </p:nvSpPr>
        <p:spPr>
          <a:xfrm>
            <a:off x="2584450" y="860425"/>
            <a:ext cx="4127500" cy="23225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929642" y="3311873"/>
            <a:ext cx="7437119" cy="2709714"/>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536530"/>
            <a:ext cx="4028440" cy="34528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5265811" y="6536530"/>
            <a:ext cx="4028440" cy="345285"/>
          </a:xfrm>
          <a:prstGeom prst="rect">
            <a:avLst/>
          </a:prstGeom>
        </p:spPr>
        <p:txBody>
          <a:bodyPr vert="horz" lIns="92930" tIns="46465" rIns="92930" bIns="46465" rtlCol="0" anchor="b"/>
          <a:lstStyle>
            <a:lvl1pPr algn="r">
              <a:defRPr sz="1200"/>
            </a:lvl1pPr>
          </a:lstStyle>
          <a:p>
            <a:fld id="{20A01F2B-08EF-4D10-8FFA-C1E87D83212E}" type="slidenum">
              <a:rPr lang="en-US" smtClean="0"/>
              <a:t>‹#›</a:t>
            </a:fld>
            <a:endParaRPr lang="en-US"/>
          </a:p>
        </p:txBody>
      </p:sp>
    </p:spTree>
    <p:extLst>
      <p:ext uri="{BB962C8B-B14F-4D97-AF65-F5344CB8AC3E}">
        <p14:creationId xmlns:p14="http://schemas.microsoft.com/office/powerpoint/2010/main" val="709136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A01F2B-08EF-4D10-8FFA-C1E87D83212E}" type="slidenum">
              <a:rPr lang="en-US" smtClean="0"/>
              <a:t>2</a:t>
            </a:fld>
            <a:endParaRPr lang="en-US"/>
          </a:p>
        </p:txBody>
      </p:sp>
    </p:spTree>
    <p:extLst>
      <p:ext uri="{BB962C8B-B14F-4D97-AF65-F5344CB8AC3E}">
        <p14:creationId xmlns:p14="http://schemas.microsoft.com/office/powerpoint/2010/main" val="235468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A01F2B-08EF-4D10-8FFA-C1E87D83212E}" type="slidenum">
              <a:rPr lang="en-US" smtClean="0"/>
              <a:t>17</a:t>
            </a:fld>
            <a:endParaRPr lang="en-US"/>
          </a:p>
        </p:txBody>
      </p:sp>
    </p:spTree>
    <p:extLst>
      <p:ext uri="{BB962C8B-B14F-4D97-AF65-F5344CB8AC3E}">
        <p14:creationId xmlns:p14="http://schemas.microsoft.com/office/powerpoint/2010/main" val="2204353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A01F2B-08EF-4D10-8FFA-C1E87D83212E}" type="slidenum">
              <a:rPr lang="en-US" smtClean="0"/>
              <a:t>9</a:t>
            </a:fld>
            <a:endParaRPr lang="en-US"/>
          </a:p>
        </p:txBody>
      </p:sp>
    </p:spTree>
    <p:extLst>
      <p:ext uri="{BB962C8B-B14F-4D97-AF65-F5344CB8AC3E}">
        <p14:creationId xmlns:p14="http://schemas.microsoft.com/office/powerpoint/2010/main" val="835004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A01F2B-08EF-4D10-8FFA-C1E87D83212E}" type="slidenum">
              <a:rPr lang="en-US" smtClean="0"/>
              <a:t>10</a:t>
            </a:fld>
            <a:endParaRPr lang="en-US"/>
          </a:p>
        </p:txBody>
      </p:sp>
    </p:spTree>
    <p:extLst>
      <p:ext uri="{BB962C8B-B14F-4D97-AF65-F5344CB8AC3E}">
        <p14:creationId xmlns:p14="http://schemas.microsoft.com/office/powerpoint/2010/main" val="2019518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A01F2B-08EF-4D10-8FFA-C1E87D83212E}" type="slidenum">
              <a:rPr lang="en-US" smtClean="0"/>
              <a:t>11</a:t>
            </a:fld>
            <a:endParaRPr lang="en-US"/>
          </a:p>
        </p:txBody>
      </p:sp>
    </p:spTree>
    <p:extLst>
      <p:ext uri="{BB962C8B-B14F-4D97-AF65-F5344CB8AC3E}">
        <p14:creationId xmlns:p14="http://schemas.microsoft.com/office/powerpoint/2010/main" val="1033671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A01F2B-08EF-4D10-8FFA-C1E87D83212E}" type="slidenum">
              <a:rPr lang="en-US" smtClean="0"/>
              <a:t>12</a:t>
            </a:fld>
            <a:endParaRPr lang="en-US"/>
          </a:p>
        </p:txBody>
      </p:sp>
    </p:spTree>
    <p:extLst>
      <p:ext uri="{BB962C8B-B14F-4D97-AF65-F5344CB8AC3E}">
        <p14:creationId xmlns:p14="http://schemas.microsoft.com/office/powerpoint/2010/main" val="3613305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A01F2B-08EF-4D10-8FFA-C1E87D83212E}" type="slidenum">
              <a:rPr lang="en-US" smtClean="0"/>
              <a:t>13</a:t>
            </a:fld>
            <a:endParaRPr lang="en-US"/>
          </a:p>
        </p:txBody>
      </p:sp>
    </p:spTree>
    <p:extLst>
      <p:ext uri="{BB962C8B-B14F-4D97-AF65-F5344CB8AC3E}">
        <p14:creationId xmlns:p14="http://schemas.microsoft.com/office/powerpoint/2010/main" val="1236201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A01F2B-08EF-4D10-8FFA-C1E87D83212E}" type="slidenum">
              <a:rPr lang="en-US" smtClean="0"/>
              <a:t>14</a:t>
            </a:fld>
            <a:endParaRPr lang="en-US"/>
          </a:p>
        </p:txBody>
      </p:sp>
    </p:spTree>
    <p:extLst>
      <p:ext uri="{BB962C8B-B14F-4D97-AF65-F5344CB8AC3E}">
        <p14:creationId xmlns:p14="http://schemas.microsoft.com/office/powerpoint/2010/main" val="3659968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A01F2B-08EF-4D10-8FFA-C1E87D83212E}" type="slidenum">
              <a:rPr lang="en-US" smtClean="0"/>
              <a:t>15</a:t>
            </a:fld>
            <a:endParaRPr lang="en-US"/>
          </a:p>
        </p:txBody>
      </p:sp>
    </p:spTree>
    <p:extLst>
      <p:ext uri="{BB962C8B-B14F-4D97-AF65-F5344CB8AC3E}">
        <p14:creationId xmlns:p14="http://schemas.microsoft.com/office/powerpoint/2010/main" val="220122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A01F2B-08EF-4D10-8FFA-C1E87D83212E}" type="slidenum">
              <a:rPr lang="en-US" smtClean="0"/>
              <a:t>16</a:t>
            </a:fld>
            <a:endParaRPr lang="en-US"/>
          </a:p>
        </p:txBody>
      </p:sp>
    </p:spTree>
    <p:extLst>
      <p:ext uri="{BB962C8B-B14F-4D97-AF65-F5344CB8AC3E}">
        <p14:creationId xmlns:p14="http://schemas.microsoft.com/office/powerpoint/2010/main" val="3903638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4CD543-18DD-425F-B7DF-6E8DA9EE18F2}"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493DB-AC95-4493-AD97-8ECE65A3562E}"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92280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544CD543-18DD-425F-B7DF-6E8DA9EE18F2}" type="datetimeFigureOut">
              <a:rPr lang="en-US" smtClean="0"/>
              <a:t>12/19/2022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93DB-AC95-4493-AD97-8ECE65A3562E}" type="slidenum">
              <a:rPr lang="en-US" smtClean="0"/>
              <a:t>‹#›</a:t>
            </a:fld>
            <a:endParaRPr lang="en-US"/>
          </a:p>
        </p:txBody>
      </p:sp>
    </p:spTree>
    <p:extLst>
      <p:ext uri="{BB962C8B-B14F-4D97-AF65-F5344CB8AC3E}">
        <p14:creationId xmlns:p14="http://schemas.microsoft.com/office/powerpoint/2010/main" val="3018435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4CD543-18DD-425F-B7DF-6E8DA9EE18F2}"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493DB-AC95-4493-AD97-8ECE65A3562E}" type="slidenum">
              <a:rPr lang="en-US" smtClean="0"/>
              <a:t>‹#›</a:t>
            </a:fld>
            <a:endParaRPr lang="en-US"/>
          </a:p>
        </p:txBody>
      </p:sp>
    </p:spTree>
    <p:extLst>
      <p:ext uri="{BB962C8B-B14F-4D97-AF65-F5344CB8AC3E}">
        <p14:creationId xmlns:p14="http://schemas.microsoft.com/office/powerpoint/2010/main" val="3988180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4CD543-18DD-425F-B7DF-6E8DA9EE18F2}"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493DB-AC95-4493-AD97-8ECE65A3562E}"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5005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4CD543-18DD-425F-B7DF-6E8DA9EE18F2}"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493DB-AC95-4493-AD97-8ECE65A3562E}" type="slidenum">
              <a:rPr lang="en-US" smtClean="0"/>
              <a:t>‹#›</a:t>
            </a:fld>
            <a:endParaRPr lang="en-US"/>
          </a:p>
        </p:txBody>
      </p:sp>
    </p:spTree>
    <p:extLst>
      <p:ext uri="{BB962C8B-B14F-4D97-AF65-F5344CB8AC3E}">
        <p14:creationId xmlns:p14="http://schemas.microsoft.com/office/powerpoint/2010/main" val="39484338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4CD543-18DD-425F-B7DF-6E8DA9EE18F2}"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493DB-AC95-4493-AD97-8ECE65A3562E}"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09578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4CD543-18DD-425F-B7DF-6E8DA9EE18F2}"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493DB-AC95-4493-AD97-8ECE65A3562E}" type="slidenum">
              <a:rPr lang="en-US" smtClean="0"/>
              <a:t>‹#›</a:t>
            </a:fld>
            <a:endParaRPr lang="en-US"/>
          </a:p>
        </p:txBody>
      </p:sp>
    </p:spTree>
    <p:extLst>
      <p:ext uri="{BB962C8B-B14F-4D97-AF65-F5344CB8AC3E}">
        <p14:creationId xmlns:p14="http://schemas.microsoft.com/office/powerpoint/2010/main" val="14355675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4CD543-18DD-425F-B7DF-6E8DA9EE18F2}"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493DB-AC95-4493-AD97-8ECE65A3562E}" type="slidenum">
              <a:rPr lang="en-US" smtClean="0"/>
              <a:t>‹#›</a:t>
            </a:fld>
            <a:endParaRPr lang="en-US"/>
          </a:p>
        </p:txBody>
      </p:sp>
    </p:spTree>
    <p:extLst>
      <p:ext uri="{BB962C8B-B14F-4D97-AF65-F5344CB8AC3E}">
        <p14:creationId xmlns:p14="http://schemas.microsoft.com/office/powerpoint/2010/main" val="1751365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4CD543-18DD-425F-B7DF-6E8DA9EE18F2}"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493DB-AC95-4493-AD97-8ECE65A3562E}" type="slidenum">
              <a:rPr lang="en-US" smtClean="0"/>
              <a:t>‹#›</a:t>
            </a:fld>
            <a:endParaRPr lang="en-US"/>
          </a:p>
        </p:txBody>
      </p:sp>
    </p:spTree>
    <p:extLst>
      <p:ext uri="{BB962C8B-B14F-4D97-AF65-F5344CB8AC3E}">
        <p14:creationId xmlns:p14="http://schemas.microsoft.com/office/powerpoint/2010/main" val="2765184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4CD543-18DD-425F-B7DF-6E8DA9EE18F2}"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493DB-AC95-4493-AD97-8ECE65A3562E}" type="slidenum">
              <a:rPr lang="en-US" smtClean="0"/>
              <a:t>‹#›</a:t>
            </a:fld>
            <a:endParaRPr lang="en-US"/>
          </a:p>
        </p:txBody>
      </p:sp>
    </p:spTree>
    <p:extLst>
      <p:ext uri="{BB962C8B-B14F-4D97-AF65-F5344CB8AC3E}">
        <p14:creationId xmlns:p14="http://schemas.microsoft.com/office/powerpoint/2010/main" val="1053615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4CD543-18DD-425F-B7DF-6E8DA9EE18F2}"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493DB-AC95-4493-AD97-8ECE65A3562E}" type="slidenum">
              <a:rPr lang="en-US" smtClean="0"/>
              <a:t>‹#›</a:t>
            </a:fld>
            <a:endParaRPr lang="en-US"/>
          </a:p>
        </p:txBody>
      </p:sp>
    </p:spTree>
    <p:extLst>
      <p:ext uri="{BB962C8B-B14F-4D97-AF65-F5344CB8AC3E}">
        <p14:creationId xmlns:p14="http://schemas.microsoft.com/office/powerpoint/2010/main" val="271721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4CD543-18DD-425F-B7DF-6E8DA9EE18F2}" type="datetimeFigureOut">
              <a:rPr lang="en-US" smtClean="0"/>
              <a:t>12/19/2022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B493DB-AC95-4493-AD97-8ECE65A3562E}" type="slidenum">
              <a:rPr lang="en-US" smtClean="0"/>
              <a:t>‹#›</a:t>
            </a:fld>
            <a:endParaRPr lang="en-US"/>
          </a:p>
        </p:txBody>
      </p:sp>
    </p:spTree>
    <p:extLst>
      <p:ext uri="{BB962C8B-B14F-4D97-AF65-F5344CB8AC3E}">
        <p14:creationId xmlns:p14="http://schemas.microsoft.com/office/powerpoint/2010/main" val="2033440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4CD543-18DD-425F-B7DF-6E8DA9EE18F2}" type="datetimeFigureOut">
              <a:rPr lang="en-US" smtClean="0"/>
              <a:t>12/19/2022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B493DB-AC95-4493-AD97-8ECE65A3562E}" type="slidenum">
              <a:rPr lang="en-US" smtClean="0"/>
              <a:t>‹#›</a:t>
            </a:fld>
            <a:endParaRPr lang="en-US"/>
          </a:p>
        </p:txBody>
      </p:sp>
    </p:spTree>
    <p:extLst>
      <p:ext uri="{BB962C8B-B14F-4D97-AF65-F5344CB8AC3E}">
        <p14:creationId xmlns:p14="http://schemas.microsoft.com/office/powerpoint/2010/main" val="1012072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4CD543-18DD-425F-B7DF-6E8DA9EE18F2}" type="datetimeFigureOut">
              <a:rPr lang="en-US" smtClean="0"/>
              <a:t>12/19/2022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93DB-AC95-4493-AD97-8ECE65A3562E}" type="slidenum">
              <a:rPr lang="en-US" smtClean="0"/>
              <a:t>‹#›</a:t>
            </a:fld>
            <a:endParaRPr lang="en-US"/>
          </a:p>
        </p:txBody>
      </p:sp>
    </p:spTree>
    <p:extLst>
      <p:ext uri="{BB962C8B-B14F-4D97-AF65-F5344CB8AC3E}">
        <p14:creationId xmlns:p14="http://schemas.microsoft.com/office/powerpoint/2010/main" val="1965590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CD543-18DD-425F-B7DF-6E8DA9EE18F2}" type="datetimeFigureOut">
              <a:rPr lang="en-US" smtClean="0"/>
              <a:t>12/19/2022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B493DB-AC95-4493-AD97-8ECE65A3562E}" type="slidenum">
              <a:rPr lang="en-US" smtClean="0"/>
              <a:t>‹#›</a:t>
            </a:fld>
            <a:endParaRPr lang="en-US"/>
          </a:p>
        </p:txBody>
      </p:sp>
    </p:spTree>
    <p:extLst>
      <p:ext uri="{BB962C8B-B14F-4D97-AF65-F5344CB8AC3E}">
        <p14:creationId xmlns:p14="http://schemas.microsoft.com/office/powerpoint/2010/main" val="63199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44CD543-18DD-425F-B7DF-6E8DA9EE18F2}" type="datetimeFigureOut">
              <a:rPr lang="en-US" smtClean="0"/>
              <a:t>12/19/2022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B493DB-AC95-4493-AD97-8ECE65A3562E}" type="slidenum">
              <a:rPr lang="en-US" smtClean="0"/>
              <a:t>‹#›</a:t>
            </a:fld>
            <a:endParaRPr lang="en-US"/>
          </a:p>
        </p:txBody>
      </p:sp>
    </p:spTree>
    <p:extLst>
      <p:ext uri="{BB962C8B-B14F-4D97-AF65-F5344CB8AC3E}">
        <p14:creationId xmlns:p14="http://schemas.microsoft.com/office/powerpoint/2010/main" val="3726468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44CD543-18DD-425F-B7DF-6E8DA9EE18F2}" type="datetimeFigureOut">
              <a:rPr lang="en-US" smtClean="0"/>
              <a:t>12/19/2022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B493DB-AC95-4493-AD97-8ECE65A3562E}" type="slidenum">
              <a:rPr lang="en-US" smtClean="0"/>
              <a:t>‹#›</a:t>
            </a:fld>
            <a:endParaRPr lang="en-US"/>
          </a:p>
        </p:txBody>
      </p:sp>
    </p:spTree>
    <p:extLst>
      <p:ext uri="{BB962C8B-B14F-4D97-AF65-F5344CB8AC3E}">
        <p14:creationId xmlns:p14="http://schemas.microsoft.com/office/powerpoint/2010/main" val="3454152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44CD543-18DD-425F-B7DF-6E8DA9EE18F2}" type="datetimeFigureOut">
              <a:rPr lang="en-US" smtClean="0"/>
              <a:t>12/19/2022</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1B493DB-AC95-4493-AD97-8ECE65A3562E}" type="slidenum">
              <a:rPr lang="en-US" smtClean="0"/>
              <a:t>‹#›</a:t>
            </a:fld>
            <a:endParaRPr lang="en-US"/>
          </a:p>
        </p:txBody>
      </p:sp>
    </p:spTree>
    <p:extLst>
      <p:ext uri="{BB962C8B-B14F-4D97-AF65-F5344CB8AC3E}">
        <p14:creationId xmlns:p14="http://schemas.microsoft.com/office/powerpoint/2010/main" val="1375146279"/>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 id="214748372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a:solidFill>
            <a:srgbClr val="002060"/>
          </a:solidFill>
        </p:spPr>
      </p:pic>
    </p:spTree>
    <p:extLst>
      <p:ext uri="{BB962C8B-B14F-4D97-AF65-F5344CB8AC3E}">
        <p14:creationId xmlns:p14="http://schemas.microsoft.com/office/powerpoint/2010/main" val="609912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40631" y="1102938"/>
            <a:ext cx="4220308" cy="400110"/>
          </a:xfrm>
          <a:prstGeom prst="rect">
            <a:avLst/>
          </a:prstGeom>
          <a:noFill/>
        </p:spPr>
        <p:txBody>
          <a:bodyPr wrap="square" rtlCol="0">
            <a:spAutoFit/>
          </a:bodyPr>
          <a:lstStyle/>
          <a:p>
            <a:pPr algn="ctr">
              <a:defRPr sz="2000" b="1" i="0" u="none" strike="noStrike" kern="1200" baseline="0">
                <a:solidFill>
                  <a:srgbClr val="00B050"/>
                </a:solidFill>
                <a:latin typeface="+mn-lt"/>
                <a:ea typeface="+mn-ea"/>
                <a:cs typeface="+mn-cs"/>
              </a:defRPr>
            </a:pPr>
            <a:r>
              <a:rPr lang="en-US" sz="2000" b="1" dirty="0">
                <a:solidFill>
                  <a:srgbClr val="00B050"/>
                </a:solidFill>
              </a:rPr>
              <a:t>Earning Per Share</a:t>
            </a:r>
          </a:p>
        </p:txBody>
      </p:sp>
      <p:sp>
        <p:nvSpPr>
          <p:cNvPr id="8" name="Title 1"/>
          <p:cNvSpPr>
            <a:spLocks noGrp="1"/>
          </p:cNvSpPr>
          <p:nvPr>
            <p:ph type="title"/>
          </p:nvPr>
        </p:nvSpPr>
        <p:spPr>
          <a:xfrm>
            <a:off x="0" y="84404"/>
            <a:ext cx="12191999" cy="815926"/>
          </a:xfrm>
        </p:spPr>
        <p:txBody>
          <a:bodyPr>
            <a:normAutofit/>
          </a:bodyPr>
          <a:lstStyle/>
          <a:p>
            <a:pPr algn="ctr"/>
            <a:r>
              <a:rPr lang="en-US" sz="2800" b="1" u="sng" dirty="0" smtClean="0">
                <a:solidFill>
                  <a:srgbClr val="FFFF00"/>
                </a:solidFill>
              </a:rPr>
              <a:t>FIVE </a:t>
            </a:r>
            <a:r>
              <a:rPr lang="en-US" sz="2800" b="1" u="sng" dirty="0">
                <a:solidFill>
                  <a:srgbClr val="FFFF00"/>
                </a:solidFill>
              </a:rPr>
              <a:t>YEARS </a:t>
            </a:r>
            <a:r>
              <a:rPr lang="en-US" sz="2800" b="1" u="sng" dirty="0" smtClean="0">
                <a:solidFill>
                  <a:srgbClr val="FFFF00"/>
                </a:solidFill>
              </a:rPr>
              <a:t>PERFORMANCE </a:t>
            </a:r>
            <a:r>
              <a:rPr lang="en-US" sz="2800" b="1" u="sng" dirty="0">
                <a:solidFill>
                  <a:srgbClr val="FFFF00"/>
                </a:solidFill>
              </a:rPr>
              <a:t>AT A </a:t>
            </a:r>
            <a:r>
              <a:rPr lang="en-US" sz="2800" b="1" u="sng" dirty="0" smtClean="0">
                <a:solidFill>
                  <a:srgbClr val="FFFF00"/>
                </a:solidFill>
              </a:rPr>
              <a:t>GLANCE</a:t>
            </a:r>
            <a:endParaRPr lang="en-US" sz="2800" b="1" u="sng" dirty="0">
              <a:solidFill>
                <a:srgbClr val="FFFF00"/>
              </a:solidFill>
            </a:endParaRP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300972980"/>
              </p:ext>
            </p:extLst>
          </p:nvPr>
        </p:nvGraphicFramePr>
        <p:xfrm>
          <a:off x="327547" y="685799"/>
          <a:ext cx="5827594" cy="59743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28723540"/>
              </p:ext>
            </p:extLst>
          </p:nvPr>
        </p:nvGraphicFramePr>
        <p:xfrm>
          <a:off x="6359855" y="709685"/>
          <a:ext cx="5691117" cy="600501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42271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84404"/>
            <a:ext cx="12191999" cy="815926"/>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800" b="1" u="sng" dirty="0" smtClean="0">
                <a:solidFill>
                  <a:srgbClr val="FFFF00"/>
                </a:solidFill>
              </a:rPr>
              <a:t>five YEARS PERFORMANCE AT A GLANCE</a:t>
            </a:r>
            <a:endParaRPr lang="en-US" sz="2800" b="1" u="sng" dirty="0">
              <a:solidFill>
                <a:srgbClr val="FFFF00"/>
              </a:solidFill>
            </a:endParaRPr>
          </a:p>
        </p:txBody>
      </p:sp>
      <p:sp>
        <p:nvSpPr>
          <p:cNvPr id="7" name="TextBox 6"/>
          <p:cNvSpPr txBox="1"/>
          <p:nvPr/>
        </p:nvSpPr>
        <p:spPr>
          <a:xfrm>
            <a:off x="1052032" y="1095777"/>
            <a:ext cx="4220308" cy="400110"/>
          </a:xfrm>
          <a:prstGeom prst="rect">
            <a:avLst/>
          </a:prstGeom>
          <a:noFill/>
        </p:spPr>
        <p:txBody>
          <a:bodyPr wrap="square" rtlCol="0">
            <a:spAutoFit/>
          </a:bodyPr>
          <a:lstStyle>
            <a:defPPr>
              <a:defRPr lang="en-US"/>
            </a:defPPr>
            <a:lvl1pPr algn="ctr">
              <a:defRPr sz="2000" b="1" i="0" u="none" strike="noStrike" baseline="0">
                <a:solidFill>
                  <a:srgbClr val="00B050"/>
                </a:solidFill>
              </a:defRPr>
            </a:lvl1pPr>
          </a:lstStyle>
          <a:p>
            <a:r>
              <a:rPr lang="en-US" dirty="0"/>
              <a:t>Paid Up Capital &amp; Equity</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039917170"/>
              </p:ext>
            </p:extLst>
          </p:nvPr>
        </p:nvGraphicFramePr>
        <p:xfrm>
          <a:off x="245660" y="713095"/>
          <a:ext cx="5813946" cy="60152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885519290"/>
              </p:ext>
            </p:extLst>
          </p:nvPr>
        </p:nvGraphicFramePr>
        <p:xfrm>
          <a:off x="6318912" y="723332"/>
          <a:ext cx="5773003" cy="60186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66964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04911"/>
          </a:xfrm>
        </p:spPr>
        <p:txBody>
          <a:bodyPr>
            <a:normAutofit fontScale="90000"/>
          </a:bodyPr>
          <a:lstStyle/>
          <a:p>
            <a:pPr algn="ctr"/>
            <a:r>
              <a:rPr lang="en-US" b="1" u="sng" dirty="0" smtClean="0">
                <a:solidFill>
                  <a:srgbClr val="FFFF00"/>
                </a:solidFill>
              </a:rPr>
              <a:t>NINE MONTHS PERFORMANCE AT A GLANCE (2022 &amp; 2021)</a:t>
            </a:r>
            <a:endParaRPr lang="en-US" b="1" u="sng" dirty="0">
              <a:solidFill>
                <a:srgbClr val="FFFF0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36969869"/>
              </p:ext>
            </p:extLst>
          </p:nvPr>
        </p:nvGraphicFramePr>
        <p:xfrm>
          <a:off x="354842" y="685800"/>
          <a:ext cx="5663821" cy="60561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3302209167"/>
              </p:ext>
            </p:extLst>
          </p:nvPr>
        </p:nvGraphicFramePr>
        <p:xfrm>
          <a:off x="6189785" y="717452"/>
          <a:ext cx="5852160" cy="59787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29457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0" y="0"/>
            <a:ext cx="12192000" cy="604911"/>
          </a:xfrm>
        </p:spPr>
        <p:txBody>
          <a:bodyPr>
            <a:normAutofit fontScale="90000"/>
          </a:bodyPr>
          <a:lstStyle/>
          <a:p>
            <a:pPr algn="ctr"/>
            <a:r>
              <a:rPr lang="en-US" b="1" u="sng" dirty="0" smtClean="0">
                <a:solidFill>
                  <a:srgbClr val="FFFF00"/>
                </a:solidFill>
              </a:rPr>
              <a:t>NINE MONTHS PERFORMANCE AT A GLANCE (2022 &amp; 2021)</a:t>
            </a:r>
            <a:endParaRPr lang="en-US" b="1" u="sng" dirty="0">
              <a:solidFill>
                <a:srgbClr val="FFFF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36615730"/>
              </p:ext>
            </p:extLst>
          </p:nvPr>
        </p:nvGraphicFramePr>
        <p:xfrm>
          <a:off x="354843" y="685799"/>
          <a:ext cx="5677468" cy="59879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778798895"/>
              </p:ext>
            </p:extLst>
          </p:nvPr>
        </p:nvGraphicFramePr>
        <p:xfrm>
          <a:off x="6196084" y="709683"/>
          <a:ext cx="5800298" cy="596407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67127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12192000" cy="604911"/>
          </a:xfrm>
        </p:spPr>
        <p:txBody>
          <a:bodyPr>
            <a:normAutofit fontScale="90000"/>
          </a:bodyPr>
          <a:lstStyle/>
          <a:p>
            <a:pPr algn="ctr"/>
            <a:r>
              <a:rPr lang="en-US" b="1" u="sng" dirty="0" smtClean="0">
                <a:solidFill>
                  <a:srgbClr val="FFFF00"/>
                </a:solidFill>
              </a:rPr>
              <a:t>NINE MONTHS PERFORMANCE AT A GLANCE (2022 &amp; 2021)</a:t>
            </a:r>
            <a:endParaRPr lang="en-US" b="1" u="sng" dirty="0">
              <a:solidFill>
                <a:srgbClr val="FFFF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24279643"/>
              </p:ext>
            </p:extLst>
          </p:nvPr>
        </p:nvGraphicFramePr>
        <p:xfrm>
          <a:off x="341195" y="685799"/>
          <a:ext cx="5581934" cy="60016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1714268301"/>
              </p:ext>
            </p:extLst>
          </p:nvPr>
        </p:nvGraphicFramePr>
        <p:xfrm>
          <a:off x="6168788" y="723331"/>
          <a:ext cx="5854890" cy="59504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91445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504967"/>
          </a:xfrm>
        </p:spPr>
        <p:txBody>
          <a:bodyPr>
            <a:normAutofit/>
          </a:bodyPr>
          <a:lstStyle/>
          <a:p>
            <a:pPr algn="ctr"/>
            <a:r>
              <a:rPr lang="en-US" sz="2200" b="1" dirty="0" smtClean="0">
                <a:solidFill>
                  <a:srgbClr val="FFFF00"/>
                </a:solidFill>
              </a:rPr>
              <a:t>Variance Analysis – Profit or Loss Nine Months Ended September, 2022 </a:t>
            </a:r>
            <a:r>
              <a:rPr lang="en-US" sz="2200" b="1" dirty="0" err="1" smtClean="0">
                <a:solidFill>
                  <a:srgbClr val="FFFF00"/>
                </a:solidFill>
              </a:rPr>
              <a:t>Vs</a:t>
            </a:r>
            <a:r>
              <a:rPr lang="en-US" sz="2200" b="1" dirty="0" smtClean="0">
                <a:solidFill>
                  <a:srgbClr val="FFFF00"/>
                </a:solidFill>
              </a:rPr>
              <a:t> 2021</a:t>
            </a:r>
            <a:endParaRPr lang="en-US" sz="2700" b="1" dirty="0">
              <a:solidFill>
                <a:srgbClr val="FFFF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8099731"/>
              </p:ext>
            </p:extLst>
          </p:nvPr>
        </p:nvGraphicFramePr>
        <p:xfrm>
          <a:off x="0" y="504966"/>
          <a:ext cx="12192001" cy="6473425"/>
        </p:xfrm>
        <a:graphic>
          <a:graphicData uri="http://schemas.openxmlformats.org/drawingml/2006/table">
            <a:tbl>
              <a:tblPr firstRow="1" bandRow="1">
                <a:tableStyleId>{5C22544A-7EE6-4342-B048-85BDC9FD1C3A}</a:tableStyleId>
              </a:tblPr>
              <a:tblGrid>
                <a:gridCol w="6944037">
                  <a:extLst>
                    <a:ext uri="{9D8B030D-6E8A-4147-A177-3AD203B41FA5}">
                      <a16:colId xmlns:a16="http://schemas.microsoft.com/office/drawing/2014/main" val="20000"/>
                    </a:ext>
                  </a:extLst>
                </a:gridCol>
                <a:gridCol w="1698088">
                  <a:extLst>
                    <a:ext uri="{9D8B030D-6E8A-4147-A177-3AD203B41FA5}">
                      <a16:colId xmlns:a16="http://schemas.microsoft.com/office/drawing/2014/main" val="20001"/>
                    </a:ext>
                  </a:extLst>
                </a:gridCol>
                <a:gridCol w="1801450">
                  <a:extLst>
                    <a:ext uri="{9D8B030D-6E8A-4147-A177-3AD203B41FA5}">
                      <a16:colId xmlns:a16="http://schemas.microsoft.com/office/drawing/2014/main" val="20002"/>
                    </a:ext>
                  </a:extLst>
                </a:gridCol>
                <a:gridCol w="1748426">
                  <a:extLst>
                    <a:ext uri="{9D8B030D-6E8A-4147-A177-3AD203B41FA5}">
                      <a16:colId xmlns:a16="http://schemas.microsoft.com/office/drawing/2014/main" val="20003"/>
                    </a:ext>
                  </a:extLst>
                </a:gridCol>
              </a:tblGrid>
              <a:tr h="312900">
                <a:tc>
                  <a:txBody>
                    <a:bodyPr/>
                    <a:lstStyle/>
                    <a:p>
                      <a:r>
                        <a:rPr lang="en-US" sz="1600" dirty="0" smtClean="0"/>
                        <a:t>DESCRIPTION</a:t>
                      </a:r>
                      <a:endParaRPr lang="en-US" sz="1600" dirty="0"/>
                    </a:p>
                  </a:txBody>
                  <a:tcPr>
                    <a:solidFill>
                      <a:schemeClr val="bg2"/>
                    </a:solidFill>
                  </a:tcPr>
                </a:tc>
                <a:tc>
                  <a:txBody>
                    <a:bodyPr/>
                    <a:lstStyle/>
                    <a:p>
                      <a:pPr algn="ctr"/>
                      <a:r>
                        <a:rPr lang="en-US" sz="1600" dirty="0" smtClean="0"/>
                        <a:t>2022</a:t>
                      </a:r>
                      <a:endParaRPr lang="en-US" sz="1600" dirty="0"/>
                    </a:p>
                  </a:txBody>
                  <a:tcPr>
                    <a:solidFill>
                      <a:schemeClr val="bg2"/>
                    </a:solidFill>
                  </a:tcPr>
                </a:tc>
                <a:tc>
                  <a:txBody>
                    <a:bodyPr/>
                    <a:lstStyle/>
                    <a:p>
                      <a:pPr algn="ctr"/>
                      <a:r>
                        <a:rPr lang="en-US" sz="1600" dirty="0" smtClean="0"/>
                        <a:t>2021</a:t>
                      </a:r>
                      <a:endParaRPr lang="en-US" sz="1600" dirty="0"/>
                    </a:p>
                  </a:txBody>
                  <a:tcPr>
                    <a:solidFill>
                      <a:schemeClr val="bg2"/>
                    </a:solidFill>
                  </a:tcPr>
                </a:tc>
                <a:tc>
                  <a:txBody>
                    <a:bodyPr/>
                    <a:lstStyle/>
                    <a:p>
                      <a:pPr algn="ctr"/>
                      <a:r>
                        <a:rPr lang="en-US" sz="1600" dirty="0" smtClean="0"/>
                        <a:t>VARIANCE</a:t>
                      </a:r>
                      <a:endParaRPr lang="en-US" sz="1600" dirty="0"/>
                    </a:p>
                  </a:txBody>
                  <a:tcPr>
                    <a:solidFill>
                      <a:schemeClr val="bg2"/>
                    </a:solidFill>
                  </a:tcPr>
                </a:tc>
                <a:extLst>
                  <a:ext uri="{0D108BD9-81ED-4DB2-BD59-A6C34878D82A}">
                    <a16:rowId xmlns:a16="http://schemas.microsoft.com/office/drawing/2014/main" val="10000"/>
                  </a:ext>
                </a:extLst>
              </a:tr>
              <a:tr h="237273">
                <a:tc>
                  <a:txBody>
                    <a:bodyPr/>
                    <a:lstStyle/>
                    <a:p>
                      <a:endParaRPr lang="en-US" sz="1600" dirty="0"/>
                    </a:p>
                  </a:txBody>
                  <a:tcPr>
                    <a:lnB w="12700" cmpd="sng">
                      <a:noFill/>
                    </a:lnB>
                    <a:solidFill>
                      <a:schemeClr val="bg2"/>
                    </a:solidFill>
                  </a:tcPr>
                </a:tc>
                <a:tc gridSpan="3">
                  <a:txBody>
                    <a:bodyPr/>
                    <a:lstStyle/>
                    <a:p>
                      <a:pPr algn="ctr"/>
                      <a:r>
                        <a:rPr lang="en-US" sz="1600" b="1" dirty="0" smtClean="0">
                          <a:solidFill>
                            <a:schemeClr val="tx1"/>
                          </a:solidFill>
                        </a:rPr>
                        <a:t>(Rupees</a:t>
                      </a:r>
                      <a:r>
                        <a:rPr lang="en-US" sz="1600" b="1" baseline="0" dirty="0" smtClean="0">
                          <a:solidFill>
                            <a:schemeClr val="tx1"/>
                          </a:solidFill>
                        </a:rPr>
                        <a:t> in thousand )</a:t>
                      </a:r>
                      <a:endParaRPr lang="en-US" sz="1600" b="1" dirty="0">
                        <a:solidFill>
                          <a:schemeClr val="tx1"/>
                        </a:solidFill>
                      </a:endParaRPr>
                    </a:p>
                  </a:txBody>
                  <a:tcPr>
                    <a:lnB w="12700" cmpd="sng">
                      <a:noFill/>
                    </a:lnB>
                    <a:solidFill>
                      <a:schemeClr val="bg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41345">
                <a:tc>
                  <a:txBody>
                    <a:bodyPr/>
                    <a:lstStyle/>
                    <a:p>
                      <a:r>
                        <a:rPr lang="en-US" sz="1600" dirty="0" smtClean="0">
                          <a:solidFill>
                            <a:schemeClr val="tx1"/>
                          </a:solidFill>
                        </a:rPr>
                        <a:t>Gross insurance</a:t>
                      </a:r>
                      <a:r>
                        <a:rPr lang="en-US" sz="1600" baseline="0" dirty="0" smtClean="0">
                          <a:solidFill>
                            <a:schemeClr val="tx1"/>
                          </a:solidFill>
                        </a:rPr>
                        <a:t> premium</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83,237</a:t>
                      </a:r>
                      <a:endParaRPr lang="en-US" sz="1600" dirty="0">
                        <a:solidFill>
                          <a:schemeClr val="tx1"/>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75,684</a:t>
                      </a:r>
                      <a:endParaRPr lang="en-US" sz="1600" dirty="0">
                        <a:solidFill>
                          <a:schemeClr val="tx1"/>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7,553</a:t>
                      </a:r>
                      <a:endParaRPr lang="en-US" sz="1600" dirty="0">
                        <a:solidFill>
                          <a:schemeClr val="tx1"/>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409391482"/>
                  </a:ext>
                </a:extLst>
              </a:tr>
              <a:tr h="341345">
                <a:tc>
                  <a:txBody>
                    <a:bodyPr/>
                    <a:lstStyle/>
                    <a:p>
                      <a:r>
                        <a:rPr lang="en-US" sz="1600" dirty="0" smtClean="0">
                          <a:solidFill>
                            <a:schemeClr val="tx1"/>
                          </a:solidFill>
                        </a:rPr>
                        <a:t>Net insurance premium</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52,171</a:t>
                      </a:r>
                      <a:endParaRPr lang="en-US" sz="16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54,305</a:t>
                      </a:r>
                      <a:endParaRPr lang="en-US" sz="16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(2,134)</a:t>
                      </a:r>
                      <a:endParaRPr lang="en-US" sz="16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341345">
                <a:tc>
                  <a:txBody>
                    <a:bodyPr/>
                    <a:lstStyle/>
                    <a:p>
                      <a:r>
                        <a:rPr lang="en-US" sz="1600" dirty="0" smtClean="0">
                          <a:solidFill>
                            <a:schemeClr val="tx1"/>
                          </a:solidFill>
                        </a:rPr>
                        <a:t>Net insurance claim expense</a:t>
                      </a:r>
                      <a:endParaRPr lang="en-US" sz="1600"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(57,542)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(29,176)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(28,366)</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r h="341345">
                <a:tc>
                  <a:txBody>
                    <a:bodyPr/>
                    <a:lstStyle/>
                    <a:p>
                      <a:r>
                        <a:rPr lang="en-US" sz="1600" dirty="0" smtClean="0">
                          <a:solidFill>
                            <a:schemeClr val="tx1"/>
                          </a:solidFill>
                        </a:rPr>
                        <a:t>Premium deficiency</a:t>
                      </a:r>
                      <a:endParaRPr lang="en-US" sz="1600"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17"/>
                  </a:ext>
                </a:extLst>
              </a:tr>
              <a:tr h="341345">
                <a:tc>
                  <a:txBody>
                    <a:bodyPr/>
                    <a:lstStyle/>
                    <a:p>
                      <a:r>
                        <a:rPr lang="en-US" sz="1600" dirty="0" smtClean="0">
                          <a:solidFill>
                            <a:schemeClr val="tx1"/>
                          </a:solidFill>
                        </a:rPr>
                        <a:t>Net commission</a:t>
                      </a:r>
                      <a:endParaRPr lang="en-US" sz="1600"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(7,606)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(8,382)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776</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341345">
                <a:tc>
                  <a:txBody>
                    <a:bodyPr/>
                    <a:lstStyle/>
                    <a:p>
                      <a:r>
                        <a:rPr lang="en-US" sz="1600" dirty="0" smtClean="0">
                          <a:solidFill>
                            <a:schemeClr val="tx1"/>
                          </a:solidFill>
                        </a:rPr>
                        <a:t>Insurance claims and acquisition costs</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smtClean="0">
                          <a:solidFill>
                            <a:schemeClr val="tx1"/>
                          </a:solidFill>
                        </a:rPr>
                        <a:t>(65,148)</a:t>
                      </a:r>
                      <a:endParaRPr lang="en-US" sz="1600" b="1"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smtClean="0">
                          <a:solidFill>
                            <a:schemeClr val="tx1"/>
                          </a:solidFill>
                        </a:rPr>
                        <a:t>(37,558)</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smtClean="0">
                          <a:solidFill>
                            <a:schemeClr val="tx1"/>
                          </a:solidFill>
                        </a:rPr>
                        <a:t>(27,590)</a:t>
                      </a:r>
                      <a:endParaRPr lang="en-US" sz="1600" b="1"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5"/>
                  </a:ext>
                </a:extLst>
              </a:tr>
              <a:tr h="341345">
                <a:tc>
                  <a:txBody>
                    <a:bodyPr/>
                    <a:lstStyle/>
                    <a:p>
                      <a:r>
                        <a:rPr lang="en-US" sz="1600" dirty="0" smtClean="0">
                          <a:solidFill>
                            <a:schemeClr val="tx1"/>
                          </a:solidFill>
                        </a:rPr>
                        <a:t>Management expenses</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(66,893)</a:t>
                      </a:r>
                      <a:endParaRPr lang="en-US" sz="16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(62,312)</a:t>
                      </a:r>
                      <a:endParaRPr lang="en-US" sz="16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(4,581)</a:t>
                      </a:r>
                      <a:endParaRPr lang="en-US" sz="16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6"/>
                  </a:ext>
                </a:extLst>
              </a:tr>
              <a:tr h="341345">
                <a:tc>
                  <a:txBody>
                    <a:bodyPr/>
                    <a:lstStyle/>
                    <a:p>
                      <a:r>
                        <a:rPr lang="en-US" sz="1600" dirty="0" smtClean="0">
                          <a:solidFill>
                            <a:schemeClr val="tx1"/>
                          </a:solidFill>
                        </a:rPr>
                        <a:t>Underwriting results</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smtClean="0">
                          <a:solidFill>
                            <a:schemeClr val="tx1"/>
                          </a:solidFill>
                        </a:rPr>
                        <a:t>(79,870)</a:t>
                      </a:r>
                      <a:endParaRPr lang="en-US" sz="1600" b="1"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smtClean="0">
                          <a:solidFill>
                            <a:schemeClr val="tx1"/>
                          </a:solidFill>
                        </a:rPr>
                        <a:t>(45,565)</a:t>
                      </a:r>
                      <a:endParaRPr lang="en-US" sz="1600" b="1"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smtClean="0">
                          <a:solidFill>
                            <a:schemeClr val="tx1"/>
                          </a:solidFill>
                        </a:rPr>
                        <a:t>(34,305)</a:t>
                      </a:r>
                      <a:endParaRPr lang="en-US" sz="1600" b="1"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7"/>
                  </a:ext>
                </a:extLst>
              </a:tr>
              <a:tr h="341345">
                <a:tc>
                  <a:txBody>
                    <a:bodyPr/>
                    <a:lstStyle/>
                    <a:p>
                      <a:r>
                        <a:rPr lang="en-US" sz="1600" dirty="0" smtClean="0">
                          <a:solidFill>
                            <a:schemeClr val="tx1"/>
                          </a:solidFill>
                        </a:rPr>
                        <a:t>Investment income</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10,947</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10,638</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309</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8"/>
                  </a:ext>
                </a:extLst>
              </a:tr>
              <a:tr h="341345">
                <a:tc>
                  <a:txBody>
                    <a:bodyPr/>
                    <a:lstStyle/>
                    <a:p>
                      <a:r>
                        <a:rPr lang="en-US" sz="1600" dirty="0" smtClean="0">
                          <a:solidFill>
                            <a:schemeClr val="tx1"/>
                          </a:solidFill>
                        </a:rPr>
                        <a:t>Rental income</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894</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831</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63</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9"/>
                  </a:ext>
                </a:extLst>
              </a:tr>
              <a:tr h="341345">
                <a:tc>
                  <a:txBody>
                    <a:bodyPr/>
                    <a:lstStyle/>
                    <a:p>
                      <a:r>
                        <a:rPr lang="en-US" sz="1600" dirty="0" smtClean="0">
                          <a:solidFill>
                            <a:schemeClr val="tx1"/>
                          </a:solidFill>
                        </a:rPr>
                        <a:t>Other income</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1,017</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626</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391</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10"/>
                  </a:ext>
                </a:extLst>
              </a:tr>
              <a:tr h="341345">
                <a:tc>
                  <a:txBody>
                    <a:bodyPr/>
                    <a:lstStyle/>
                    <a:p>
                      <a:r>
                        <a:rPr lang="en-US" sz="1600" dirty="0" smtClean="0">
                          <a:solidFill>
                            <a:schemeClr val="tx1"/>
                          </a:solidFill>
                        </a:rPr>
                        <a:t>Other expenses</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(4,495)</a:t>
                      </a:r>
                      <a:endParaRPr lang="en-US" sz="16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(3,922)</a:t>
                      </a:r>
                      <a:endParaRPr lang="en-US" sz="16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(573)</a:t>
                      </a:r>
                      <a:endParaRPr lang="en-US" sz="16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11"/>
                  </a:ext>
                </a:extLst>
              </a:tr>
              <a:tr h="341345">
                <a:tc>
                  <a:txBody>
                    <a:bodyPr/>
                    <a:lstStyle/>
                    <a:p>
                      <a:r>
                        <a:rPr lang="en-US" sz="1600" dirty="0" smtClean="0">
                          <a:solidFill>
                            <a:schemeClr val="tx1"/>
                          </a:solidFill>
                        </a:rPr>
                        <a:t>Results of operating activities</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smtClean="0">
                          <a:solidFill>
                            <a:schemeClr val="tx1"/>
                          </a:solidFill>
                        </a:rPr>
                        <a:t>(71,507)</a:t>
                      </a:r>
                      <a:endParaRPr lang="en-US" sz="1600" b="1"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smtClean="0">
                          <a:solidFill>
                            <a:schemeClr val="tx1"/>
                          </a:solidFill>
                        </a:rPr>
                        <a:t>(37,392)</a:t>
                      </a:r>
                      <a:endParaRPr lang="en-US" sz="1600" b="1"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smtClean="0">
                          <a:solidFill>
                            <a:schemeClr val="tx1"/>
                          </a:solidFill>
                        </a:rPr>
                        <a:t>(34,115)</a:t>
                      </a:r>
                      <a:endParaRPr lang="en-US" sz="1600" b="1"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12"/>
                  </a:ext>
                </a:extLst>
              </a:tr>
              <a:tr h="341345">
                <a:tc>
                  <a:txBody>
                    <a:bodyPr/>
                    <a:lstStyle/>
                    <a:p>
                      <a:r>
                        <a:rPr lang="en-US" sz="1600" dirty="0" smtClean="0">
                          <a:solidFill>
                            <a:schemeClr val="tx1"/>
                          </a:solidFill>
                        </a:rPr>
                        <a:t>Share</a:t>
                      </a:r>
                      <a:r>
                        <a:rPr lang="en-US" sz="1600" baseline="0" dirty="0" smtClean="0">
                          <a:solidFill>
                            <a:schemeClr val="tx1"/>
                          </a:solidFill>
                        </a:rPr>
                        <a:t> of loss of associates - net</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(13,456)</a:t>
                      </a:r>
                      <a:endParaRPr lang="en-US" sz="16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(33,315)</a:t>
                      </a:r>
                      <a:endParaRPr lang="en-US" sz="16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(46,771)</a:t>
                      </a:r>
                      <a:endParaRPr lang="en-US" sz="16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13"/>
                  </a:ext>
                </a:extLst>
              </a:tr>
              <a:tr h="341345">
                <a:tc>
                  <a:txBody>
                    <a:bodyPr/>
                    <a:lstStyle/>
                    <a:p>
                      <a:r>
                        <a:rPr lang="en-US" sz="1600" dirty="0" smtClean="0">
                          <a:solidFill>
                            <a:schemeClr val="tx1"/>
                          </a:solidFill>
                        </a:rPr>
                        <a:t>Loss before taxation</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smtClean="0">
                          <a:solidFill>
                            <a:schemeClr val="tx1"/>
                          </a:solidFill>
                        </a:rPr>
                        <a:t>(84,963)</a:t>
                      </a:r>
                      <a:endParaRPr lang="en-US" sz="1600" b="1"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smtClean="0">
                          <a:solidFill>
                            <a:schemeClr val="tx1"/>
                          </a:solidFill>
                        </a:rPr>
                        <a:t>(4,077)</a:t>
                      </a:r>
                      <a:endParaRPr lang="en-US" sz="1600" b="1"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smtClean="0">
                          <a:solidFill>
                            <a:schemeClr val="tx1"/>
                          </a:solidFill>
                        </a:rPr>
                        <a:t>(80,886)</a:t>
                      </a:r>
                      <a:endParaRPr lang="en-US" sz="1600" b="1"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14"/>
                  </a:ext>
                </a:extLst>
              </a:tr>
              <a:tr h="341345">
                <a:tc>
                  <a:txBody>
                    <a:bodyPr/>
                    <a:lstStyle/>
                    <a:p>
                      <a:r>
                        <a:rPr lang="en-US" sz="1600" dirty="0" smtClean="0">
                          <a:solidFill>
                            <a:schemeClr val="tx1"/>
                          </a:solidFill>
                        </a:rPr>
                        <a:t>Taxation</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18,508</a:t>
                      </a:r>
                      <a:endParaRPr lang="en-US" sz="16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585</a:t>
                      </a:r>
                      <a:endParaRPr lang="en-US" sz="16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600" dirty="0" smtClean="0">
                          <a:solidFill>
                            <a:schemeClr val="tx1"/>
                          </a:solidFill>
                        </a:rPr>
                        <a:t>17,923</a:t>
                      </a:r>
                      <a:endParaRPr lang="en-US" sz="16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15"/>
                  </a:ext>
                </a:extLst>
              </a:tr>
              <a:tr h="341345">
                <a:tc>
                  <a:txBody>
                    <a:bodyPr/>
                    <a:lstStyle/>
                    <a:p>
                      <a:r>
                        <a:rPr lang="en-US" sz="1600" dirty="0" smtClean="0">
                          <a:solidFill>
                            <a:schemeClr val="tx1"/>
                          </a:solidFill>
                        </a:rPr>
                        <a:t>Loss after</a:t>
                      </a:r>
                      <a:r>
                        <a:rPr lang="en-US" sz="1600" baseline="0" dirty="0" smtClean="0">
                          <a:solidFill>
                            <a:schemeClr val="tx1"/>
                          </a:solidFill>
                        </a:rPr>
                        <a:t> taxation</a:t>
                      </a:r>
                      <a:endParaRPr lang="en-US" sz="1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smtClean="0">
                          <a:solidFill>
                            <a:schemeClr val="tx1"/>
                          </a:solidFill>
                        </a:rPr>
                        <a:t>(66,455)</a:t>
                      </a:r>
                      <a:endParaRPr lang="en-US" sz="1600" b="1"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600" b="1" dirty="0" smtClean="0">
                          <a:solidFill>
                            <a:schemeClr val="tx1"/>
                          </a:solidFill>
                        </a:rPr>
                        <a:t>(3,492)</a:t>
                      </a:r>
                      <a:endParaRPr lang="en-US" sz="1600" b="1"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600" b="1" dirty="0" smtClean="0">
                          <a:solidFill>
                            <a:schemeClr val="tx1"/>
                          </a:solidFill>
                        </a:rPr>
                        <a:t>(62,963)</a:t>
                      </a:r>
                      <a:endParaRPr lang="en-US" sz="1600" b="1"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1827053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6858000"/>
          </a:xfrm>
          <a:solidFill>
            <a:schemeClr val="bg2"/>
          </a:solidFill>
        </p:spPr>
        <p:txBody>
          <a:bodyPr>
            <a:normAutofit/>
          </a:bodyPr>
          <a:lstStyle/>
          <a:p>
            <a:pPr algn="ctr"/>
            <a:r>
              <a:rPr lang="en-US" sz="4000" b="1" i="1" u="sng" dirty="0" smtClean="0">
                <a:solidFill>
                  <a:srgbClr val="FFFF00"/>
                </a:solidFill>
              </a:rPr>
              <a:t>Strategic </a:t>
            </a:r>
            <a:br>
              <a:rPr lang="en-US" sz="4000" b="1" i="1" u="sng" dirty="0" smtClean="0">
                <a:solidFill>
                  <a:srgbClr val="FFFF00"/>
                </a:solidFill>
              </a:rPr>
            </a:br>
            <a:r>
              <a:rPr lang="en-US" sz="4000" b="1" i="1" u="sng" dirty="0">
                <a:solidFill>
                  <a:srgbClr val="FFFF00"/>
                </a:solidFill>
              </a:rPr>
              <a:t/>
            </a:r>
            <a:br>
              <a:rPr lang="en-US" sz="4000" b="1" i="1" u="sng" dirty="0">
                <a:solidFill>
                  <a:srgbClr val="FFFF00"/>
                </a:solidFill>
              </a:rPr>
            </a:br>
            <a:r>
              <a:rPr lang="en-US" sz="4000" b="1" i="1" u="sng" dirty="0" smtClean="0">
                <a:solidFill>
                  <a:srgbClr val="FFFF00"/>
                </a:solidFill>
              </a:rPr>
              <a:t>and </a:t>
            </a:r>
            <a:br>
              <a:rPr lang="en-US" sz="4000" b="1" i="1" u="sng" dirty="0" smtClean="0">
                <a:solidFill>
                  <a:srgbClr val="FFFF00"/>
                </a:solidFill>
              </a:rPr>
            </a:br>
            <a:r>
              <a:rPr lang="en-US" sz="4000" b="1" i="1" u="sng" dirty="0" smtClean="0">
                <a:solidFill>
                  <a:srgbClr val="FFFF00"/>
                </a:solidFill>
              </a:rPr>
              <a:t/>
            </a:r>
            <a:br>
              <a:rPr lang="en-US" sz="4000" b="1" i="1" u="sng" dirty="0" smtClean="0">
                <a:solidFill>
                  <a:srgbClr val="FFFF00"/>
                </a:solidFill>
              </a:rPr>
            </a:br>
            <a:r>
              <a:rPr lang="en-US" sz="4000" b="1" i="1" u="sng" dirty="0" smtClean="0">
                <a:solidFill>
                  <a:srgbClr val="FFFF00"/>
                </a:solidFill>
              </a:rPr>
              <a:t>Operation </a:t>
            </a:r>
            <a:r>
              <a:rPr lang="en-US" sz="4000" b="1" i="1" u="sng" dirty="0">
                <a:solidFill>
                  <a:srgbClr val="FFFF00"/>
                </a:solidFill>
              </a:rPr>
              <a:t>Development</a:t>
            </a:r>
            <a:endParaRPr lang="en-US" sz="4000" i="1" dirty="0">
              <a:solidFill>
                <a:srgbClr val="FFFF00"/>
              </a:solidFill>
            </a:endParaRPr>
          </a:p>
        </p:txBody>
      </p:sp>
    </p:spTree>
    <p:extLst>
      <p:ext uri="{BB962C8B-B14F-4D97-AF65-F5344CB8AC3E}">
        <p14:creationId xmlns:p14="http://schemas.microsoft.com/office/powerpoint/2010/main" val="41755022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4" y="600501"/>
            <a:ext cx="12192000" cy="600501"/>
          </a:xfrm>
        </p:spPr>
        <p:txBody>
          <a:bodyPr>
            <a:normAutofit fontScale="90000"/>
          </a:bodyPr>
          <a:lstStyle/>
          <a:p>
            <a:pPr algn="ctr"/>
            <a:r>
              <a:rPr lang="en-US" b="1" i="1" u="sng" dirty="0" smtClean="0">
                <a:solidFill>
                  <a:srgbClr val="FFFF00"/>
                </a:solidFill>
              </a:rPr>
              <a:t>Disclaimer</a:t>
            </a:r>
            <a:endParaRPr lang="en-US" b="1" i="1" u="sng" dirty="0">
              <a:solidFill>
                <a:srgbClr val="FFFF00"/>
              </a:solidFill>
            </a:endParaRPr>
          </a:p>
        </p:txBody>
      </p:sp>
      <p:sp>
        <p:nvSpPr>
          <p:cNvPr id="3" name="Content Placeholder 2"/>
          <p:cNvSpPr>
            <a:spLocks noGrp="1"/>
          </p:cNvSpPr>
          <p:nvPr>
            <p:ph idx="1"/>
          </p:nvPr>
        </p:nvSpPr>
        <p:spPr>
          <a:xfrm>
            <a:off x="562708" y="600501"/>
            <a:ext cx="10846190" cy="6257499"/>
          </a:xfrm>
        </p:spPr>
        <p:txBody>
          <a:bodyPr>
            <a:normAutofit/>
          </a:bodyPr>
          <a:lstStyle/>
          <a:p>
            <a:pPr marL="0" indent="0" algn="just">
              <a:lnSpc>
                <a:spcPct val="150000"/>
              </a:lnSpc>
              <a:buNone/>
            </a:pPr>
            <a:r>
              <a:rPr lang="en-US" b="1" dirty="0">
                <a:solidFill>
                  <a:schemeClr val="tx1"/>
                </a:solidFill>
              </a:rPr>
              <a:t>This presentation shows facts and future strategy only. Implementation of future strategy is always subject to positive and favorable economic indicators of the Company.</a:t>
            </a:r>
          </a:p>
          <a:p>
            <a:endParaRPr lang="en-US" dirty="0"/>
          </a:p>
        </p:txBody>
      </p:sp>
    </p:spTree>
    <p:extLst>
      <p:ext uri="{BB962C8B-B14F-4D97-AF65-F5344CB8AC3E}">
        <p14:creationId xmlns:p14="http://schemas.microsoft.com/office/powerpoint/2010/main" val="800488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a:solidFill>
            <a:schemeClr val="accent1"/>
          </a:solidFill>
        </p:spPr>
      </p:pic>
    </p:spTree>
    <p:extLst>
      <p:ext uri="{BB962C8B-B14F-4D97-AF65-F5344CB8AC3E}">
        <p14:creationId xmlns:p14="http://schemas.microsoft.com/office/powerpoint/2010/main" val="39225830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a:pattFill prst="pct5">
            <a:fgClr>
              <a:schemeClr val="accent1"/>
            </a:fgClr>
            <a:bgClr>
              <a:schemeClr val="bg1"/>
            </a:bgClr>
          </a:pattFill>
        </p:spPr>
      </p:pic>
    </p:spTree>
    <p:extLst>
      <p:ext uri="{BB962C8B-B14F-4D97-AF65-F5344CB8AC3E}">
        <p14:creationId xmlns:p14="http://schemas.microsoft.com/office/powerpoint/2010/main" val="4096174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1837" y="2071707"/>
            <a:ext cx="2470722" cy="2818313"/>
          </a:xfrm>
          <a:prstGeom prst="rect">
            <a:avLst/>
          </a:prstGeom>
          <a:effectLst>
            <a:outerShdw blurRad="50800" dist="38100" dir="5400000" algn="t" rotWithShape="0">
              <a:prstClr val="black">
                <a:alpha val="40000"/>
              </a:prstClr>
            </a:outerShdw>
          </a:effectLst>
          <a:scene3d>
            <a:camera prst="orthographicFront"/>
            <a:lightRig rig="threePt" dir="t"/>
          </a:scene3d>
          <a:sp3d>
            <a:bevelT/>
          </a:sp3d>
        </p:spPr>
      </p:pic>
      <p:sp>
        <p:nvSpPr>
          <p:cNvPr id="5" name="Rectangle 4"/>
          <p:cNvSpPr/>
          <p:nvPr/>
        </p:nvSpPr>
        <p:spPr>
          <a:xfrm>
            <a:off x="928127" y="316775"/>
            <a:ext cx="10113371" cy="1754326"/>
          </a:xfrm>
          <a:prstGeom prst="rect">
            <a:avLst/>
          </a:prstGeom>
          <a:noFill/>
        </p:spPr>
        <p:txBody>
          <a:bodyPr wrap="square" lIns="91440" tIns="45720" rIns="91440" bIns="45720">
            <a:spAutoFit/>
          </a:bodyPr>
          <a:lstStyle/>
          <a:p>
            <a:pPr algn="ctr"/>
            <a:r>
              <a:rPr lang="en-US" sz="5400" b="1" i="1" dirty="0" smtClean="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rPr>
              <a:t>4th</a:t>
            </a:r>
            <a:r>
              <a:rPr lang="en-US" sz="5400" b="1" i="1"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rPr>
              <a:t> CORPORATE BRIEFING SESSION - 2022</a:t>
            </a:r>
            <a:endParaRPr lang="en-US" sz="5400" b="1" i="1" cap="none" spc="0" dirty="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endParaRPr>
          </a:p>
        </p:txBody>
      </p:sp>
      <p:sp>
        <p:nvSpPr>
          <p:cNvPr id="7" name="Rectangle 6"/>
          <p:cNvSpPr/>
          <p:nvPr/>
        </p:nvSpPr>
        <p:spPr>
          <a:xfrm>
            <a:off x="495234" y="5060115"/>
            <a:ext cx="10979159" cy="923330"/>
          </a:xfrm>
          <a:prstGeom prst="rect">
            <a:avLst/>
          </a:prstGeom>
          <a:noFill/>
        </p:spPr>
        <p:txBody>
          <a:bodyPr wrap="none" lIns="91440" tIns="45720" rIns="91440" bIns="45720">
            <a:spAutoFit/>
          </a:bodyPr>
          <a:lstStyle/>
          <a:p>
            <a:pPr algn="ctr"/>
            <a:r>
              <a:rPr lang="en-US"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Calibri" panose="020F0502020204030204" pitchFamily="34" charset="0"/>
                <a:cs typeface="Calibri" panose="020F0502020204030204" pitchFamily="34" charset="0"/>
              </a:rPr>
              <a:t>THE UNIVERSAL INSURANCE CO. LTD.</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002636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694006" y="777923"/>
            <a:ext cx="10803988" cy="5561462"/>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just">
              <a:buNone/>
            </a:pPr>
            <a:r>
              <a:rPr lang="en-US" sz="2400" dirty="0" smtClean="0">
                <a:solidFill>
                  <a:schemeClr val="tx1"/>
                </a:solidFill>
                <a:latin typeface="Calibri" panose="020F0502020204030204" pitchFamily="34" charset="0"/>
                <a:cs typeface="Calibri" panose="020F0502020204030204" pitchFamily="34" charset="0"/>
              </a:rPr>
              <a:t>The Universal Insurance Company Limited – a part of </a:t>
            </a:r>
            <a:r>
              <a:rPr lang="en-US" sz="2400" dirty="0" err="1" smtClean="0">
                <a:solidFill>
                  <a:schemeClr val="tx1"/>
                </a:solidFill>
                <a:latin typeface="Calibri" panose="020F0502020204030204" pitchFamily="34" charset="0"/>
                <a:cs typeface="Calibri" panose="020F0502020204030204" pitchFamily="34" charset="0"/>
              </a:rPr>
              <a:t>Bibojee</a:t>
            </a:r>
            <a:r>
              <a:rPr lang="en-US" sz="2400" dirty="0" smtClean="0">
                <a:solidFill>
                  <a:schemeClr val="tx1"/>
                </a:solidFill>
                <a:latin typeface="Calibri" panose="020F0502020204030204" pitchFamily="34" charset="0"/>
                <a:cs typeface="Calibri" panose="020F0502020204030204" pitchFamily="34" charset="0"/>
              </a:rPr>
              <a:t> Group of Companies was established by an eminent industrialist the late Lt. Gen. (R) M. </a:t>
            </a:r>
            <a:r>
              <a:rPr lang="en-US" sz="2400" dirty="0" err="1" smtClean="0">
                <a:solidFill>
                  <a:schemeClr val="tx1"/>
                </a:solidFill>
                <a:latin typeface="Calibri" panose="020F0502020204030204" pitchFamily="34" charset="0"/>
                <a:cs typeface="Calibri" panose="020F0502020204030204" pitchFamily="34" charset="0"/>
              </a:rPr>
              <a:t>Habibullah</a:t>
            </a:r>
            <a:r>
              <a:rPr lang="en-US" sz="2400" dirty="0" smtClean="0">
                <a:solidFill>
                  <a:schemeClr val="tx1"/>
                </a:solidFill>
                <a:latin typeface="Calibri" panose="020F0502020204030204" pitchFamily="34" charset="0"/>
                <a:cs typeface="Calibri" panose="020F0502020204030204" pitchFamily="34" charset="0"/>
              </a:rPr>
              <a:t> Khan </a:t>
            </a:r>
            <a:r>
              <a:rPr lang="en-US" sz="2400" dirty="0" err="1" smtClean="0">
                <a:solidFill>
                  <a:schemeClr val="tx1"/>
                </a:solidFill>
                <a:latin typeface="Calibri" panose="020F0502020204030204" pitchFamily="34" charset="0"/>
                <a:cs typeface="Calibri" panose="020F0502020204030204" pitchFamily="34" charset="0"/>
              </a:rPr>
              <a:t>Khattak</a:t>
            </a:r>
            <a:r>
              <a:rPr lang="en-US" sz="2400" dirty="0" smtClean="0">
                <a:solidFill>
                  <a:schemeClr val="tx1"/>
                </a:solidFill>
                <a:latin typeface="Calibri" panose="020F0502020204030204" pitchFamily="34" charset="0"/>
                <a:cs typeface="Calibri" panose="020F0502020204030204" pitchFamily="34" charset="0"/>
              </a:rPr>
              <a:t>. </a:t>
            </a:r>
          </a:p>
          <a:p>
            <a:pPr marL="0" indent="0" algn="just">
              <a:buNone/>
            </a:pPr>
            <a:r>
              <a:rPr lang="en-US" sz="2400" dirty="0" smtClean="0">
                <a:solidFill>
                  <a:schemeClr val="tx1"/>
                </a:solidFill>
                <a:latin typeface="Calibri" panose="020F0502020204030204" pitchFamily="34" charset="0"/>
                <a:cs typeface="Calibri" panose="020F0502020204030204" pitchFamily="34" charset="0"/>
              </a:rPr>
              <a:t>This Company entered into insurance market in 1960. </a:t>
            </a:r>
            <a:r>
              <a:rPr lang="en-US" sz="2400" dirty="0" err="1" smtClean="0">
                <a:solidFill>
                  <a:schemeClr val="tx1"/>
                </a:solidFill>
                <a:latin typeface="Calibri" panose="020F0502020204030204" pitchFamily="34" charset="0"/>
                <a:cs typeface="Calibri" panose="020F0502020204030204" pitchFamily="34" charset="0"/>
              </a:rPr>
              <a:t>Bibojee</a:t>
            </a:r>
            <a:r>
              <a:rPr lang="en-US" sz="2400" dirty="0" smtClean="0">
                <a:solidFill>
                  <a:schemeClr val="tx1"/>
                </a:solidFill>
                <a:latin typeface="Calibri" panose="020F0502020204030204" pitchFamily="34" charset="0"/>
                <a:cs typeface="Calibri" panose="020F0502020204030204" pitchFamily="34" charset="0"/>
              </a:rPr>
              <a:t> Services (Pvt.) Limited holds 86 % of ordinary shares of the Company. The Company’s principal activity is underwriting non-life insurance business.</a:t>
            </a:r>
          </a:p>
          <a:p>
            <a:pPr marL="0" indent="0" algn="just">
              <a:buNone/>
            </a:pPr>
            <a:r>
              <a:rPr lang="en-US" sz="2400" dirty="0" smtClean="0">
                <a:solidFill>
                  <a:schemeClr val="tx1"/>
                </a:solidFill>
                <a:latin typeface="Calibri" panose="020F0502020204030204" pitchFamily="34" charset="0"/>
                <a:cs typeface="Calibri" panose="020F0502020204030204" pitchFamily="34" charset="0"/>
              </a:rPr>
              <a:t>Pakistan Credit Rating Agency (PACRA) has assigned Insurer Financial Strength (IFS) rating of “A” with stable outlook which denotes a very strong capacity to meet policyholders’ and contracts obligations.</a:t>
            </a:r>
          </a:p>
          <a:p>
            <a:pPr marL="0" indent="0" algn="just">
              <a:buNone/>
            </a:pPr>
            <a:r>
              <a:rPr lang="en-US" sz="2400" dirty="0" smtClean="0">
                <a:solidFill>
                  <a:schemeClr val="tx1"/>
                </a:solidFill>
                <a:latin typeface="Calibri" panose="020F0502020204030204" pitchFamily="34" charset="0"/>
                <a:cs typeface="Calibri" panose="020F0502020204030204" pitchFamily="34" charset="0"/>
              </a:rPr>
              <a:t>The company is fully protected through its renowned re-insurers like:</a:t>
            </a:r>
          </a:p>
          <a:p>
            <a:pPr marL="914400" lvl="1" indent="-457200" algn="just">
              <a:buFont typeface="Arial" panose="020B0604020202020204" pitchFamily="34" charset="0"/>
              <a:buChar char="•"/>
            </a:pPr>
            <a:r>
              <a:rPr lang="en-US" sz="2200" dirty="0" smtClean="0">
                <a:solidFill>
                  <a:schemeClr val="tx1"/>
                </a:solidFill>
                <a:latin typeface="Calibri" panose="020F0502020204030204" pitchFamily="34" charset="0"/>
                <a:cs typeface="Calibri" panose="020F0502020204030204" pitchFamily="34" charset="0"/>
              </a:rPr>
              <a:t>Asian Re-insurance</a:t>
            </a:r>
          </a:p>
          <a:p>
            <a:pPr marL="914400" lvl="1" indent="-457200" algn="just">
              <a:buFont typeface="Arial" panose="020B0604020202020204" pitchFamily="34" charset="0"/>
              <a:buChar char="•"/>
            </a:pPr>
            <a:r>
              <a:rPr lang="en-US" sz="2200" dirty="0" smtClean="0">
                <a:solidFill>
                  <a:schemeClr val="tx1"/>
                </a:solidFill>
                <a:latin typeface="Calibri" panose="020F0502020204030204" pitchFamily="34" charset="0"/>
                <a:cs typeface="Calibri" panose="020F0502020204030204" pitchFamily="34" charset="0"/>
              </a:rPr>
              <a:t>Pakistan Re-Insurance Company</a:t>
            </a:r>
          </a:p>
          <a:p>
            <a:pPr algn="just"/>
            <a:endParaRPr lang="en-US" sz="2400" dirty="0">
              <a:solidFill>
                <a:schemeClr val="tx1"/>
              </a:solidFill>
              <a:latin typeface="Calibri" panose="020F0502020204030204" pitchFamily="34" charset="0"/>
              <a:cs typeface="Calibri" panose="020F0502020204030204" pitchFamily="34" charset="0"/>
            </a:endParaRPr>
          </a:p>
        </p:txBody>
      </p:sp>
      <p:sp>
        <p:nvSpPr>
          <p:cNvPr id="6" name="Title 1"/>
          <p:cNvSpPr txBox="1">
            <a:spLocks/>
          </p:cNvSpPr>
          <p:nvPr/>
        </p:nvSpPr>
        <p:spPr>
          <a:xfrm>
            <a:off x="0" y="1"/>
            <a:ext cx="12192000" cy="777922"/>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i="1" u="sng" dirty="0" smtClean="0">
                <a:solidFill>
                  <a:srgbClr val="FFFF00"/>
                </a:solidFill>
                <a:latin typeface="Calibri" panose="020F0502020204030204" pitchFamily="34" charset="0"/>
                <a:cs typeface="Calibri" panose="020F0502020204030204" pitchFamily="34" charset="0"/>
              </a:rPr>
              <a:t>COMPANY OVERVIEW</a:t>
            </a:r>
            <a:endParaRPr lang="en-US" sz="3200" b="1" i="1" u="sng"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78364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4572" y="-124691"/>
            <a:ext cx="11103246" cy="7135091"/>
          </a:xfrm>
        </p:spPr>
        <p:txBody>
          <a:bodyPr>
            <a:noAutofit/>
          </a:bodyPr>
          <a:lstStyle/>
          <a:p>
            <a:pPr marL="0" indent="0" algn="ctr">
              <a:buNone/>
            </a:pPr>
            <a:r>
              <a:rPr lang="en-US" sz="3200" b="1" i="1" u="sng" dirty="0" smtClean="0">
                <a:solidFill>
                  <a:srgbClr val="FFFF00"/>
                </a:solidFill>
                <a:latin typeface="Calibri" panose="020F0502020204030204" pitchFamily="34" charset="0"/>
                <a:cs typeface="Calibri" panose="020F0502020204030204" pitchFamily="34" charset="0"/>
              </a:rPr>
              <a:t>VISION</a:t>
            </a:r>
            <a:endParaRPr lang="en-US" sz="3200" b="1" i="1" u="sng" dirty="0">
              <a:solidFill>
                <a:srgbClr val="FFFF00"/>
              </a:solidFill>
              <a:latin typeface="Calibri" panose="020F0502020204030204" pitchFamily="34" charset="0"/>
              <a:cs typeface="Calibri" panose="020F0502020204030204" pitchFamily="34" charset="0"/>
            </a:endParaRPr>
          </a:p>
          <a:p>
            <a:pPr marL="0" indent="0" algn="just">
              <a:buNone/>
            </a:pPr>
            <a:r>
              <a:rPr lang="en-US" sz="2200" dirty="0" smtClean="0">
                <a:solidFill>
                  <a:schemeClr val="tx1"/>
                </a:solidFill>
                <a:latin typeface="Calibri" panose="020F0502020204030204" pitchFamily="34" charset="0"/>
                <a:cs typeface="Calibri" panose="020F0502020204030204" pitchFamily="34" charset="0"/>
              </a:rPr>
              <a:t>We</a:t>
            </a:r>
            <a:r>
              <a:rPr lang="en-US" sz="2200" dirty="0">
                <a:solidFill>
                  <a:schemeClr val="tx1"/>
                </a:solidFill>
                <a:latin typeface="Calibri" panose="020F0502020204030204" pitchFamily="34" charset="0"/>
                <a:cs typeface="Calibri" panose="020F0502020204030204" pitchFamily="34" charset="0"/>
              </a:rPr>
              <a:t>, at Universal Insurance Company Limited recognize the importance of satisfying our customers by consistently providing quality insurance service in accordance with their needs and expectations. We strive to be competent partner of our customers against insured perils</a:t>
            </a:r>
            <a:r>
              <a:rPr lang="en-US" sz="2200" dirty="0" smtClean="0">
                <a:solidFill>
                  <a:schemeClr val="tx1"/>
                </a:solidFill>
                <a:latin typeface="Calibri" panose="020F0502020204030204" pitchFamily="34" charset="0"/>
                <a:cs typeface="Calibri" panose="020F0502020204030204" pitchFamily="34" charset="0"/>
              </a:rPr>
              <a:t>.</a:t>
            </a:r>
          </a:p>
          <a:p>
            <a:pPr marL="0" indent="0" algn="ctr">
              <a:buNone/>
            </a:pPr>
            <a:r>
              <a:rPr lang="en-US" sz="3200" b="1" i="1" u="sng" dirty="0" smtClean="0">
                <a:solidFill>
                  <a:srgbClr val="FFFF00"/>
                </a:solidFill>
                <a:latin typeface="Calibri" panose="020F0502020204030204" pitchFamily="34" charset="0"/>
                <a:cs typeface="Calibri" panose="020F0502020204030204" pitchFamily="34" charset="0"/>
              </a:rPr>
              <a:t>MISSION</a:t>
            </a:r>
            <a:endParaRPr lang="en-US" sz="3200" b="1" i="1" u="sng" dirty="0">
              <a:solidFill>
                <a:srgbClr val="FFFF00"/>
              </a:solidFill>
              <a:latin typeface="Calibri" panose="020F0502020204030204" pitchFamily="34" charset="0"/>
              <a:cs typeface="Calibri" panose="020F0502020204030204" pitchFamily="34" charset="0"/>
            </a:endParaRPr>
          </a:p>
          <a:p>
            <a:pPr marL="0" indent="0" algn="just" fontAlgn="base">
              <a:buNone/>
            </a:pPr>
            <a:r>
              <a:rPr lang="en-US" sz="2200" dirty="0">
                <a:solidFill>
                  <a:schemeClr val="tx1"/>
                </a:solidFill>
                <a:latin typeface="Calibri" panose="020F0502020204030204" pitchFamily="34" charset="0"/>
                <a:cs typeface="Calibri" panose="020F0502020204030204" pitchFamily="34" charset="0"/>
              </a:rPr>
              <a:t>We strive to provide our customers cost effective insurance cover by continually increasing the productivity of our employees. To increase productivity, we conduct regular training programs during which employees are assessed and allocated a career path in accordance with their performance.</a:t>
            </a:r>
          </a:p>
          <a:p>
            <a:pPr marL="0" indent="0" algn="just" fontAlgn="base">
              <a:buNone/>
            </a:pPr>
            <a:r>
              <a:rPr lang="en-US" sz="2200" dirty="0">
                <a:solidFill>
                  <a:schemeClr val="tx1"/>
                </a:solidFill>
                <a:latin typeface="Calibri" panose="020F0502020204030204" pitchFamily="34" charset="0"/>
                <a:cs typeface="Calibri" panose="020F0502020204030204" pitchFamily="34" charset="0"/>
              </a:rPr>
              <a:t>We diligently follow the applicable </a:t>
            </a:r>
            <a:r>
              <a:rPr lang="en-US" sz="2200" dirty="0" smtClean="0">
                <a:solidFill>
                  <a:schemeClr val="tx1"/>
                </a:solidFill>
                <a:latin typeface="Calibri" panose="020F0502020204030204" pitchFamily="34" charset="0"/>
                <a:cs typeface="Calibri" panose="020F0502020204030204" pitchFamily="34" charset="0"/>
              </a:rPr>
              <a:t>laws, ensure </a:t>
            </a:r>
            <a:r>
              <a:rPr lang="en-US" sz="2200" dirty="0">
                <a:solidFill>
                  <a:schemeClr val="tx1"/>
                </a:solidFill>
                <a:latin typeface="Calibri" panose="020F0502020204030204" pitchFamily="34" charset="0"/>
                <a:cs typeface="Calibri" panose="020F0502020204030204" pitchFamily="34" charset="0"/>
              </a:rPr>
              <a:t>strict compliance by conducting regular internal audits and educating our employees about the law.</a:t>
            </a:r>
          </a:p>
          <a:p>
            <a:pPr marL="0" indent="0" algn="just" fontAlgn="base">
              <a:buNone/>
            </a:pPr>
            <a:r>
              <a:rPr lang="en-US" sz="2200" dirty="0">
                <a:solidFill>
                  <a:schemeClr val="tx1"/>
                </a:solidFill>
                <a:latin typeface="Calibri" panose="020F0502020204030204" pitchFamily="34" charset="0"/>
                <a:cs typeface="Calibri" panose="020F0502020204030204" pitchFamily="34" charset="0"/>
              </a:rPr>
              <a:t>We try to improve our services by continually assessing our systems and procedures bases on customers and team feedback. We strive to maintain a customer focused approach by ensuring that our service is delivered to the </a:t>
            </a:r>
            <a:r>
              <a:rPr lang="en-US" sz="2200" dirty="0" smtClean="0">
                <a:solidFill>
                  <a:schemeClr val="tx1"/>
                </a:solidFill>
                <a:latin typeface="Calibri" panose="020F0502020204030204" pitchFamily="34" charset="0"/>
                <a:cs typeface="Calibri" panose="020F0502020204030204" pitchFamily="34" charset="0"/>
              </a:rPr>
              <a:t>customers </a:t>
            </a:r>
            <a:r>
              <a:rPr lang="en-US" sz="2200" dirty="0">
                <a:solidFill>
                  <a:schemeClr val="tx1"/>
                </a:solidFill>
                <a:latin typeface="Calibri" panose="020F0502020204030204" pitchFamily="34" charset="0"/>
                <a:cs typeface="Calibri" panose="020F0502020204030204" pitchFamily="34" charset="0"/>
              </a:rPr>
              <a:t>on time, according to the </a:t>
            </a:r>
            <a:r>
              <a:rPr lang="en-US" sz="2200" dirty="0" smtClean="0">
                <a:solidFill>
                  <a:schemeClr val="tx1"/>
                </a:solidFill>
                <a:latin typeface="Calibri" panose="020F0502020204030204" pitchFamily="34" charset="0"/>
                <a:cs typeface="Calibri" panose="020F0502020204030204" pitchFamily="34" charset="0"/>
              </a:rPr>
              <a:t>customers </a:t>
            </a:r>
            <a:r>
              <a:rPr lang="en-US" sz="2200" dirty="0">
                <a:solidFill>
                  <a:schemeClr val="tx1"/>
                </a:solidFill>
                <a:latin typeface="Calibri" panose="020F0502020204030204" pitchFamily="34" charset="0"/>
                <a:cs typeface="Calibri" panose="020F0502020204030204" pitchFamily="34" charset="0"/>
              </a:rPr>
              <a:t>required specifications and with in our stipulated cost</a:t>
            </a:r>
            <a:r>
              <a:rPr lang="en-US" sz="2200" dirty="0" smtClean="0">
                <a:solidFill>
                  <a:schemeClr val="tx1"/>
                </a:solidFill>
                <a:latin typeface="Calibri" panose="020F0502020204030204" pitchFamily="34" charset="0"/>
                <a:cs typeface="Calibri" panose="020F0502020204030204" pitchFamily="34" charset="0"/>
              </a:rPr>
              <a:t>.</a:t>
            </a:r>
            <a:endParaRPr lang="en-US" sz="2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99729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5921"/>
            <a:ext cx="12037325" cy="717452"/>
          </a:xfrm>
        </p:spPr>
        <p:txBody>
          <a:bodyPr>
            <a:normAutofit/>
          </a:bodyPr>
          <a:lstStyle/>
          <a:p>
            <a:pPr algn="ctr"/>
            <a:r>
              <a:rPr lang="en-US" sz="3200" b="1" i="1" u="sng" dirty="0" smtClean="0">
                <a:solidFill>
                  <a:srgbClr val="FFFF00"/>
                </a:solidFill>
                <a:latin typeface="Calibri" panose="020F0502020204030204" pitchFamily="34" charset="0"/>
                <a:cs typeface="Calibri" panose="020F0502020204030204" pitchFamily="34" charset="0"/>
              </a:rPr>
              <a:t>SERVICES</a:t>
            </a:r>
            <a:endParaRPr lang="en-US" sz="3200" b="1" i="1" u="sng" dirty="0">
              <a:solidFill>
                <a:srgbClr val="FFFF0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1945" y="1023373"/>
            <a:ext cx="10693434" cy="5250818"/>
          </a:xfrm>
        </p:spPr>
        <p:txBody>
          <a:bodyPr>
            <a:normAutofit/>
          </a:bodyPr>
          <a:lstStyle/>
          <a:p>
            <a:pPr>
              <a:lnSpc>
                <a:spcPct val="150000"/>
              </a:lnSpc>
            </a:pPr>
            <a:r>
              <a:rPr lang="en-US" sz="2600" dirty="0" smtClean="0">
                <a:solidFill>
                  <a:schemeClr val="tx1"/>
                </a:solidFill>
                <a:latin typeface="Calibri" panose="020F0502020204030204" pitchFamily="34" charset="0"/>
                <a:cs typeface="Calibri" panose="020F0502020204030204" pitchFamily="34" charset="0"/>
              </a:rPr>
              <a:t>Fire &amp; Property Insurance</a:t>
            </a:r>
            <a:endParaRPr lang="en-US" sz="2600" dirty="0">
              <a:solidFill>
                <a:schemeClr val="tx1"/>
              </a:solidFill>
              <a:latin typeface="Calibri" panose="020F0502020204030204" pitchFamily="34" charset="0"/>
              <a:cs typeface="Calibri" panose="020F0502020204030204" pitchFamily="34" charset="0"/>
            </a:endParaRPr>
          </a:p>
          <a:p>
            <a:pPr>
              <a:lnSpc>
                <a:spcPct val="150000"/>
              </a:lnSpc>
            </a:pPr>
            <a:r>
              <a:rPr lang="en-US" sz="2600" dirty="0" smtClean="0">
                <a:solidFill>
                  <a:schemeClr val="tx1"/>
                </a:solidFill>
                <a:latin typeface="Calibri" panose="020F0502020204030204" pitchFamily="34" charset="0"/>
                <a:cs typeface="Calibri" panose="020F0502020204030204" pitchFamily="34" charset="0"/>
              </a:rPr>
              <a:t>Marine Insurance</a:t>
            </a:r>
            <a:endParaRPr lang="en-US" sz="2600" dirty="0">
              <a:solidFill>
                <a:schemeClr val="tx1"/>
              </a:solidFill>
              <a:latin typeface="Calibri" panose="020F0502020204030204" pitchFamily="34" charset="0"/>
              <a:cs typeface="Calibri" panose="020F0502020204030204" pitchFamily="34" charset="0"/>
            </a:endParaRPr>
          </a:p>
          <a:p>
            <a:pPr>
              <a:lnSpc>
                <a:spcPct val="150000"/>
              </a:lnSpc>
            </a:pPr>
            <a:r>
              <a:rPr lang="en-US" sz="2600" dirty="0">
                <a:solidFill>
                  <a:schemeClr val="tx1"/>
                </a:solidFill>
                <a:latin typeface="Calibri" panose="020F0502020204030204" pitchFamily="34" charset="0"/>
                <a:cs typeface="Calibri" panose="020F0502020204030204" pitchFamily="34" charset="0"/>
              </a:rPr>
              <a:t>Motor </a:t>
            </a:r>
            <a:r>
              <a:rPr lang="en-US" sz="2600" dirty="0" smtClean="0">
                <a:solidFill>
                  <a:schemeClr val="tx1"/>
                </a:solidFill>
                <a:latin typeface="Calibri" panose="020F0502020204030204" pitchFamily="34" charset="0"/>
                <a:cs typeface="Calibri" panose="020F0502020204030204" pitchFamily="34" charset="0"/>
              </a:rPr>
              <a:t>Insurance</a:t>
            </a:r>
            <a:endParaRPr lang="en-US" sz="2600" dirty="0">
              <a:solidFill>
                <a:schemeClr val="tx1"/>
              </a:solidFill>
              <a:latin typeface="Calibri" panose="020F0502020204030204" pitchFamily="34" charset="0"/>
              <a:cs typeface="Calibri" panose="020F0502020204030204" pitchFamily="34" charset="0"/>
            </a:endParaRPr>
          </a:p>
          <a:p>
            <a:pPr>
              <a:lnSpc>
                <a:spcPct val="150000"/>
              </a:lnSpc>
            </a:pPr>
            <a:r>
              <a:rPr lang="en-US" sz="2600" dirty="0" smtClean="0">
                <a:solidFill>
                  <a:schemeClr val="tx1"/>
                </a:solidFill>
                <a:latin typeface="Calibri" panose="020F0502020204030204" pitchFamily="34" charset="0"/>
                <a:cs typeface="Calibri" panose="020F0502020204030204" pitchFamily="34" charset="0"/>
              </a:rPr>
              <a:t>Miscellaneous and Health Insurance</a:t>
            </a:r>
            <a:endParaRPr lang="en-US" sz="26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578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478"/>
            <a:ext cx="12192000" cy="600501"/>
          </a:xfrm>
        </p:spPr>
        <p:txBody>
          <a:bodyPr>
            <a:normAutofit fontScale="90000"/>
          </a:bodyPr>
          <a:lstStyle/>
          <a:p>
            <a:pPr algn="ctr"/>
            <a:r>
              <a:rPr lang="en-US" b="1" i="1" u="sng" dirty="0" smtClean="0">
                <a:solidFill>
                  <a:srgbClr val="FFFF00"/>
                </a:solidFill>
              </a:rPr>
              <a:t>BOARD OF DIRECTORS</a:t>
            </a:r>
            <a:endParaRPr lang="en-US" b="1" i="1" u="sng" dirty="0">
              <a:solidFill>
                <a:srgbClr val="FFFF00"/>
              </a:solidFill>
            </a:endParaRPr>
          </a:p>
        </p:txBody>
      </p:sp>
      <p:sp>
        <p:nvSpPr>
          <p:cNvPr id="3" name="Content Placeholder 2"/>
          <p:cNvSpPr>
            <a:spLocks noGrp="1"/>
          </p:cNvSpPr>
          <p:nvPr>
            <p:ph idx="1"/>
          </p:nvPr>
        </p:nvSpPr>
        <p:spPr>
          <a:xfrm>
            <a:off x="846161" y="627797"/>
            <a:ext cx="10224448" cy="5767099"/>
          </a:xfrm>
        </p:spPr>
        <p:txBody>
          <a:bodyPr>
            <a:normAutofit fontScale="92500"/>
          </a:bodyPr>
          <a:lstStyle/>
          <a:p>
            <a:pPr>
              <a:lnSpc>
                <a:spcPct val="150000"/>
              </a:lnSpc>
            </a:pPr>
            <a:r>
              <a:rPr lang="en-US" sz="3200" dirty="0" smtClean="0">
                <a:solidFill>
                  <a:schemeClr val="tx1"/>
                </a:solidFill>
              </a:rPr>
              <a:t> Lt. Gen (R)Ali </a:t>
            </a:r>
            <a:r>
              <a:rPr lang="en-US" sz="3200" dirty="0" err="1" smtClean="0">
                <a:solidFill>
                  <a:schemeClr val="tx1"/>
                </a:solidFill>
              </a:rPr>
              <a:t>Kuli</a:t>
            </a:r>
            <a:r>
              <a:rPr lang="en-US" sz="3200" dirty="0" smtClean="0">
                <a:solidFill>
                  <a:schemeClr val="tx1"/>
                </a:solidFill>
              </a:rPr>
              <a:t> Khan </a:t>
            </a:r>
            <a:r>
              <a:rPr lang="en-US" sz="3200" dirty="0" err="1" smtClean="0">
                <a:solidFill>
                  <a:schemeClr val="tx1"/>
                </a:solidFill>
              </a:rPr>
              <a:t>Khattak</a:t>
            </a:r>
            <a:r>
              <a:rPr lang="en-US" sz="3200" dirty="0" smtClean="0">
                <a:solidFill>
                  <a:schemeClr val="tx1"/>
                </a:solidFill>
              </a:rPr>
              <a:t>       	Chairman</a:t>
            </a:r>
            <a:endParaRPr lang="en-US" sz="3200" dirty="0">
              <a:solidFill>
                <a:schemeClr val="tx1"/>
              </a:solidFill>
            </a:endParaRPr>
          </a:p>
          <a:p>
            <a:pPr>
              <a:lnSpc>
                <a:spcPct val="150000"/>
              </a:lnSpc>
            </a:pPr>
            <a:r>
              <a:rPr lang="en-US" sz="3200" dirty="0" smtClean="0">
                <a:solidFill>
                  <a:schemeClr val="tx1"/>
                </a:solidFill>
              </a:rPr>
              <a:t> Mr</a:t>
            </a:r>
            <a:r>
              <a:rPr lang="en-US" sz="3200" dirty="0">
                <a:solidFill>
                  <a:schemeClr val="tx1"/>
                </a:solidFill>
              </a:rPr>
              <a:t>. Gohar Ayub Khan               </a:t>
            </a:r>
            <a:r>
              <a:rPr lang="en-US" sz="3200" dirty="0" smtClean="0">
                <a:solidFill>
                  <a:schemeClr val="tx1"/>
                </a:solidFill>
              </a:rPr>
              <a:t>      	Chief Executive</a:t>
            </a:r>
            <a:endParaRPr lang="en-US" sz="3200" dirty="0">
              <a:solidFill>
                <a:schemeClr val="tx1"/>
              </a:solidFill>
            </a:endParaRPr>
          </a:p>
          <a:p>
            <a:pPr>
              <a:lnSpc>
                <a:spcPct val="150000"/>
              </a:lnSpc>
            </a:pPr>
            <a:r>
              <a:rPr lang="en-US" sz="3200" dirty="0" smtClean="0">
                <a:solidFill>
                  <a:schemeClr val="tx1"/>
                </a:solidFill>
              </a:rPr>
              <a:t> Mr. Ahmed </a:t>
            </a:r>
            <a:r>
              <a:rPr lang="en-US" sz="3200" dirty="0" err="1" smtClean="0">
                <a:solidFill>
                  <a:schemeClr val="tx1"/>
                </a:solidFill>
              </a:rPr>
              <a:t>Kuli</a:t>
            </a:r>
            <a:r>
              <a:rPr lang="en-US" sz="3200" dirty="0" smtClean="0">
                <a:solidFill>
                  <a:schemeClr val="tx1"/>
                </a:solidFill>
              </a:rPr>
              <a:t> Khan </a:t>
            </a:r>
            <a:r>
              <a:rPr lang="en-US" sz="3200" dirty="0" err="1" smtClean="0">
                <a:solidFill>
                  <a:schemeClr val="tx1"/>
                </a:solidFill>
              </a:rPr>
              <a:t>Khattak</a:t>
            </a:r>
            <a:endParaRPr lang="en-US" sz="3200" dirty="0" smtClean="0">
              <a:solidFill>
                <a:schemeClr val="tx1"/>
              </a:solidFill>
            </a:endParaRPr>
          </a:p>
          <a:p>
            <a:pPr>
              <a:lnSpc>
                <a:spcPct val="150000"/>
              </a:lnSpc>
            </a:pPr>
            <a:r>
              <a:rPr lang="en-US" sz="3200" dirty="0" smtClean="0">
                <a:solidFill>
                  <a:schemeClr val="tx1"/>
                </a:solidFill>
              </a:rPr>
              <a:t> Mrs. Shahnaz </a:t>
            </a:r>
            <a:r>
              <a:rPr lang="en-US" sz="3200" dirty="0" err="1" smtClean="0">
                <a:solidFill>
                  <a:schemeClr val="tx1"/>
                </a:solidFill>
              </a:rPr>
              <a:t>Sajjad</a:t>
            </a:r>
            <a:r>
              <a:rPr lang="en-US" sz="3200" dirty="0" smtClean="0">
                <a:solidFill>
                  <a:schemeClr val="tx1"/>
                </a:solidFill>
              </a:rPr>
              <a:t> Ahmed</a:t>
            </a:r>
            <a:endParaRPr lang="en-US" sz="3200" dirty="0">
              <a:solidFill>
                <a:schemeClr val="tx1"/>
              </a:solidFill>
            </a:endParaRPr>
          </a:p>
          <a:p>
            <a:pPr>
              <a:lnSpc>
                <a:spcPct val="150000"/>
              </a:lnSpc>
            </a:pPr>
            <a:r>
              <a:rPr lang="en-US" sz="3200" dirty="0" smtClean="0">
                <a:solidFill>
                  <a:schemeClr val="tx1"/>
                </a:solidFill>
              </a:rPr>
              <a:t> Mr</a:t>
            </a:r>
            <a:r>
              <a:rPr lang="en-US" sz="3200" dirty="0">
                <a:solidFill>
                  <a:schemeClr val="tx1"/>
                </a:solidFill>
              </a:rPr>
              <a:t>. Muhammad Imran Malik		 </a:t>
            </a:r>
            <a:r>
              <a:rPr lang="en-US" sz="3200" dirty="0" smtClean="0">
                <a:solidFill>
                  <a:schemeClr val="tx1"/>
                </a:solidFill>
              </a:rPr>
              <a:t>     Independent</a:t>
            </a:r>
          </a:p>
          <a:p>
            <a:pPr>
              <a:lnSpc>
                <a:spcPct val="150000"/>
              </a:lnSpc>
            </a:pPr>
            <a:r>
              <a:rPr lang="en-US" sz="3200" dirty="0" smtClean="0">
                <a:solidFill>
                  <a:schemeClr val="tx1"/>
                </a:solidFill>
              </a:rPr>
              <a:t> Mr. Khalid </a:t>
            </a:r>
            <a:r>
              <a:rPr lang="en-US" sz="3200" dirty="0" err="1" smtClean="0">
                <a:solidFill>
                  <a:schemeClr val="tx1"/>
                </a:solidFill>
              </a:rPr>
              <a:t>Kuli</a:t>
            </a:r>
            <a:r>
              <a:rPr lang="en-US" sz="3200" dirty="0" smtClean="0">
                <a:solidFill>
                  <a:schemeClr val="tx1"/>
                </a:solidFill>
              </a:rPr>
              <a:t> Khan </a:t>
            </a:r>
            <a:r>
              <a:rPr lang="en-US" sz="3200" dirty="0" err="1" smtClean="0">
                <a:solidFill>
                  <a:schemeClr val="tx1"/>
                </a:solidFill>
              </a:rPr>
              <a:t>Khattak</a:t>
            </a:r>
            <a:endParaRPr lang="en-US" sz="3200" dirty="0">
              <a:solidFill>
                <a:schemeClr val="tx1"/>
              </a:solidFill>
            </a:endParaRPr>
          </a:p>
        </p:txBody>
      </p:sp>
    </p:spTree>
    <p:extLst>
      <p:ext uri="{BB962C8B-B14F-4D97-AF65-F5344CB8AC3E}">
        <p14:creationId xmlns:p14="http://schemas.microsoft.com/office/powerpoint/2010/main" val="1942126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1673" y="288878"/>
            <a:ext cx="12192000" cy="600501"/>
          </a:xfrm>
        </p:spPr>
        <p:txBody>
          <a:bodyPr>
            <a:normAutofit fontScale="90000"/>
          </a:bodyPr>
          <a:lstStyle/>
          <a:p>
            <a:pPr algn="ctr"/>
            <a:r>
              <a:rPr lang="en-US" b="1" i="1" u="sng" dirty="0">
                <a:solidFill>
                  <a:srgbClr val="FFFF00"/>
                </a:solidFill>
              </a:rPr>
              <a:t>MANAGEMENT </a:t>
            </a:r>
            <a:r>
              <a:rPr lang="en-US" b="1" i="1" u="sng" dirty="0" smtClean="0">
                <a:solidFill>
                  <a:srgbClr val="FFFF00"/>
                </a:solidFill>
              </a:rPr>
              <a:t>TEAM/ HEAD OF DEPT.</a:t>
            </a:r>
            <a:endParaRPr lang="en-US" b="1" u="sng" dirty="0">
              <a:solidFill>
                <a:srgbClr val="FFFF00"/>
              </a:solidFill>
            </a:endParaRPr>
          </a:p>
        </p:txBody>
      </p:sp>
      <p:sp>
        <p:nvSpPr>
          <p:cNvPr id="5" name="Content Placeholder 2"/>
          <p:cNvSpPr>
            <a:spLocks noGrp="1"/>
          </p:cNvSpPr>
          <p:nvPr>
            <p:ph idx="1"/>
          </p:nvPr>
        </p:nvSpPr>
        <p:spPr>
          <a:xfrm>
            <a:off x="957262" y="889378"/>
            <a:ext cx="10872787" cy="5968622"/>
          </a:xfrm>
        </p:spPr>
        <p:txBody>
          <a:bodyPr>
            <a:normAutofit/>
          </a:bodyPr>
          <a:lstStyle/>
          <a:p>
            <a:pPr>
              <a:lnSpc>
                <a:spcPct val="150000"/>
              </a:lnSpc>
            </a:pPr>
            <a:r>
              <a:rPr lang="en-US" sz="2800" dirty="0" smtClean="0">
                <a:solidFill>
                  <a:schemeClr val="tx1"/>
                </a:solidFill>
              </a:rPr>
              <a:t> Mr. Amir Raza 						Principal Officer </a:t>
            </a:r>
          </a:p>
          <a:p>
            <a:pPr>
              <a:lnSpc>
                <a:spcPct val="150000"/>
              </a:lnSpc>
            </a:pPr>
            <a:r>
              <a:rPr lang="en-US" sz="2800" dirty="0" smtClean="0">
                <a:solidFill>
                  <a:schemeClr val="tx1"/>
                </a:solidFill>
              </a:rPr>
              <a:t>Mr</a:t>
            </a:r>
            <a:r>
              <a:rPr lang="en-US" sz="2800" dirty="0">
                <a:solidFill>
                  <a:schemeClr val="tx1"/>
                </a:solidFill>
              </a:rPr>
              <a:t>. </a:t>
            </a:r>
            <a:r>
              <a:rPr lang="en-US" sz="2800" dirty="0" smtClean="0">
                <a:solidFill>
                  <a:schemeClr val="tx1"/>
                </a:solidFill>
              </a:rPr>
              <a:t>Ashfaq Ahmed 					Chief Financial Officer</a:t>
            </a:r>
          </a:p>
          <a:p>
            <a:pPr>
              <a:lnSpc>
                <a:spcPct val="150000"/>
              </a:lnSpc>
            </a:pPr>
            <a:r>
              <a:rPr lang="en-US" sz="2800" dirty="0" smtClean="0">
                <a:solidFill>
                  <a:schemeClr val="tx1"/>
                </a:solidFill>
              </a:rPr>
              <a:t>Mr. Abdul </a:t>
            </a:r>
            <a:r>
              <a:rPr lang="en-US" sz="2800" dirty="0" err="1" smtClean="0">
                <a:solidFill>
                  <a:schemeClr val="tx1"/>
                </a:solidFill>
              </a:rPr>
              <a:t>Waheed</a:t>
            </a:r>
            <a:r>
              <a:rPr lang="en-US" sz="2800" dirty="0" smtClean="0">
                <a:solidFill>
                  <a:schemeClr val="tx1"/>
                </a:solidFill>
              </a:rPr>
              <a:t> Ch. 			GM-Internal Auditor</a:t>
            </a:r>
          </a:p>
          <a:p>
            <a:pPr>
              <a:lnSpc>
                <a:spcPct val="150000"/>
              </a:lnSpc>
            </a:pPr>
            <a:r>
              <a:rPr lang="en-US" sz="2800" dirty="0" smtClean="0">
                <a:solidFill>
                  <a:schemeClr val="tx1"/>
                </a:solidFill>
              </a:rPr>
              <a:t>Mr. Liaqat Ali Shaukat 				Company Secretary</a:t>
            </a:r>
          </a:p>
          <a:p>
            <a:pPr>
              <a:lnSpc>
                <a:spcPct val="150000"/>
              </a:lnSpc>
            </a:pPr>
            <a:r>
              <a:rPr lang="en-US" sz="2800" dirty="0" smtClean="0">
                <a:solidFill>
                  <a:schemeClr val="tx1"/>
                </a:solidFill>
              </a:rPr>
              <a:t>Mr. Aftab Rashid 					Head of IT Dept.</a:t>
            </a:r>
          </a:p>
          <a:p>
            <a:pPr>
              <a:lnSpc>
                <a:spcPct val="150000"/>
              </a:lnSpc>
            </a:pPr>
            <a:r>
              <a:rPr lang="en-US" sz="2800" dirty="0" smtClean="0">
                <a:solidFill>
                  <a:schemeClr val="tx1"/>
                </a:solidFill>
              </a:rPr>
              <a:t>Mr. M. Imran </a:t>
            </a:r>
            <a:r>
              <a:rPr lang="en-US" sz="2800" dirty="0" err="1" smtClean="0">
                <a:solidFill>
                  <a:schemeClr val="tx1"/>
                </a:solidFill>
              </a:rPr>
              <a:t>Mehmood</a:t>
            </a:r>
            <a:r>
              <a:rPr lang="en-US" sz="2800" dirty="0" smtClean="0">
                <a:solidFill>
                  <a:schemeClr val="tx1"/>
                </a:solidFill>
              </a:rPr>
              <a:t>            Head of Underwriting &amp; Claim</a:t>
            </a:r>
          </a:p>
          <a:p>
            <a:pPr>
              <a:lnSpc>
                <a:spcPct val="150000"/>
              </a:lnSpc>
            </a:pPr>
            <a:r>
              <a:rPr lang="en-US" sz="2800" dirty="0" smtClean="0">
                <a:solidFill>
                  <a:schemeClr val="tx1"/>
                </a:solidFill>
              </a:rPr>
              <a:t>Mr. Muhammad </a:t>
            </a:r>
            <a:r>
              <a:rPr lang="en-US" sz="2800" dirty="0" err="1" smtClean="0">
                <a:solidFill>
                  <a:schemeClr val="tx1"/>
                </a:solidFill>
              </a:rPr>
              <a:t>Alyas</a:t>
            </a:r>
            <a:r>
              <a:rPr lang="en-US" sz="2800" dirty="0" smtClean="0">
                <a:solidFill>
                  <a:schemeClr val="tx1"/>
                </a:solidFill>
              </a:rPr>
              <a:t>				Head of Re-Insurance</a:t>
            </a:r>
          </a:p>
        </p:txBody>
      </p:sp>
    </p:spTree>
    <p:extLst>
      <p:ext uri="{BB962C8B-B14F-4D97-AF65-F5344CB8AC3E}">
        <p14:creationId xmlns:p14="http://schemas.microsoft.com/office/powerpoint/2010/main" val="2107924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0875"/>
            <a:ext cx="12192000" cy="545910"/>
          </a:xfrm>
        </p:spPr>
        <p:txBody>
          <a:bodyPr>
            <a:normAutofit fontScale="90000"/>
          </a:bodyPr>
          <a:lstStyle/>
          <a:p>
            <a:pPr algn="ctr"/>
            <a:r>
              <a:rPr lang="en-US" b="1" i="1" u="sng" dirty="0" smtClean="0">
                <a:solidFill>
                  <a:srgbClr val="FFFF00"/>
                </a:solidFill>
              </a:rPr>
              <a:t>BIBOJEE GROUP INFORMATION</a:t>
            </a:r>
            <a:endParaRPr lang="en-US" b="1" i="1" u="sng" dirty="0">
              <a:solidFill>
                <a:srgbClr val="FFFF00"/>
              </a:solidFill>
            </a:endParaRPr>
          </a:p>
        </p:txBody>
      </p:sp>
      <p:sp>
        <p:nvSpPr>
          <p:cNvPr id="4" name="Oval 3"/>
          <p:cNvSpPr/>
          <p:nvPr/>
        </p:nvSpPr>
        <p:spPr>
          <a:xfrm>
            <a:off x="4218752" y="2216851"/>
            <a:ext cx="3167566" cy="21257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C000"/>
                </a:solidFill>
              </a:rPr>
              <a:t>Bibojee Services (Pvt.) Ltd.</a:t>
            </a:r>
          </a:p>
        </p:txBody>
      </p:sp>
      <p:sp>
        <p:nvSpPr>
          <p:cNvPr id="5" name="Oval 4"/>
          <p:cNvSpPr/>
          <p:nvPr/>
        </p:nvSpPr>
        <p:spPr>
          <a:xfrm>
            <a:off x="1064524" y="1406769"/>
            <a:ext cx="1699145" cy="10575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Janana De Malucho Textile Mills </a:t>
            </a:r>
            <a:r>
              <a:rPr lang="en-US" sz="1400" dirty="0" smtClean="0"/>
              <a:t>Ltd.</a:t>
            </a:r>
            <a:endParaRPr lang="en-US" sz="1400" dirty="0"/>
          </a:p>
        </p:txBody>
      </p:sp>
      <p:sp>
        <p:nvSpPr>
          <p:cNvPr id="7" name="Oval 6"/>
          <p:cNvSpPr/>
          <p:nvPr/>
        </p:nvSpPr>
        <p:spPr>
          <a:xfrm>
            <a:off x="1125937" y="3063713"/>
            <a:ext cx="1637732" cy="12788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Rahman Cotton Mills </a:t>
            </a:r>
            <a:r>
              <a:rPr lang="en-US" sz="1400" dirty="0" smtClean="0"/>
              <a:t>Ltd.</a:t>
            </a:r>
            <a:endParaRPr lang="en-US" dirty="0"/>
          </a:p>
        </p:txBody>
      </p:sp>
      <p:sp>
        <p:nvSpPr>
          <p:cNvPr id="8" name="Oval 7"/>
          <p:cNvSpPr/>
          <p:nvPr/>
        </p:nvSpPr>
        <p:spPr>
          <a:xfrm>
            <a:off x="1173706" y="4871203"/>
            <a:ext cx="1589964" cy="11495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Bannu Woollen Mills </a:t>
            </a:r>
            <a:r>
              <a:rPr lang="en-US" sz="1400" dirty="0" smtClean="0"/>
              <a:t>Ltd.</a:t>
            </a:r>
            <a:endParaRPr lang="en-US" sz="1400" dirty="0"/>
          </a:p>
        </p:txBody>
      </p:sp>
      <p:sp>
        <p:nvSpPr>
          <p:cNvPr id="12" name="Oval 11"/>
          <p:cNvSpPr/>
          <p:nvPr/>
        </p:nvSpPr>
        <p:spPr>
          <a:xfrm>
            <a:off x="3862317" y="4871203"/>
            <a:ext cx="1693356" cy="11495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The Universal Insurance Company Ltd</a:t>
            </a:r>
          </a:p>
        </p:txBody>
      </p:sp>
      <p:sp>
        <p:nvSpPr>
          <p:cNvPr id="14" name="Oval 13"/>
          <p:cNvSpPr/>
          <p:nvPr/>
        </p:nvSpPr>
        <p:spPr>
          <a:xfrm>
            <a:off x="6503372" y="4871203"/>
            <a:ext cx="1654019" cy="12650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Gammon Pakistan Ltd</a:t>
            </a:r>
          </a:p>
        </p:txBody>
      </p:sp>
      <p:sp>
        <p:nvSpPr>
          <p:cNvPr id="15" name="Oval 14"/>
          <p:cNvSpPr/>
          <p:nvPr/>
        </p:nvSpPr>
        <p:spPr>
          <a:xfrm>
            <a:off x="8841401" y="1670590"/>
            <a:ext cx="1855549" cy="10702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Ghandhara</a:t>
            </a:r>
            <a:r>
              <a:rPr lang="en-US" sz="1400" dirty="0"/>
              <a:t> </a:t>
            </a:r>
            <a:r>
              <a:rPr lang="en-US" sz="1400" dirty="0" smtClean="0"/>
              <a:t>Nissan </a:t>
            </a:r>
            <a:r>
              <a:rPr lang="en-US" sz="1400" dirty="0" smtClean="0"/>
              <a:t>Ltd.</a:t>
            </a:r>
            <a:endParaRPr lang="en-US" sz="1400" dirty="0"/>
          </a:p>
        </p:txBody>
      </p:sp>
      <p:sp>
        <p:nvSpPr>
          <p:cNvPr id="16" name="Oval 15"/>
          <p:cNvSpPr/>
          <p:nvPr/>
        </p:nvSpPr>
        <p:spPr>
          <a:xfrm>
            <a:off x="8902997" y="3262221"/>
            <a:ext cx="1710979" cy="12297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Ghandhara Industries Ltd.</a:t>
            </a:r>
            <a:endParaRPr lang="en-US" dirty="0"/>
          </a:p>
        </p:txBody>
      </p:sp>
      <p:sp>
        <p:nvSpPr>
          <p:cNvPr id="17" name="Oval 16"/>
          <p:cNvSpPr/>
          <p:nvPr/>
        </p:nvSpPr>
        <p:spPr>
          <a:xfrm>
            <a:off x="8902997" y="4871203"/>
            <a:ext cx="1793953" cy="12650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Ghandhara </a:t>
            </a:r>
            <a:r>
              <a:rPr lang="en-US" sz="1400" dirty="0"/>
              <a:t>Tyre &amp; Rubber </a:t>
            </a:r>
            <a:r>
              <a:rPr lang="en-US" sz="1400" dirty="0" smtClean="0"/>
              <a:t>Company Ltd.</a:t>
            </a:r>
            <a:endParaRPr lang="en-US" sz="1400" dirty="0"/>
          </a:p>
        </p:txBody>
      </p:sp>
      <p:sp>
        <p:nvSpPr>
          <p:cNvPr id="21" name="Left Arrow 20"/>
          <p:cNvSpPr/>
          <p:nvPr/>
        </p:nvSpPr>
        <p:spPr>
          <a:xfrm rot="1847701">
            <a:off x="2832578" y="2302194"/>
            <a:ext cx="1560623" cy="14115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Left Arrow 21"/>
          <p:cNvSpPr/>
          <p:nvPr/>
        </p:nvSpPr>
        <p:spPr>
          <a:xfrm rot="19526427" flipH="1">
            <a:off x="7064741" y="2158180"/>
            <a:ext cx="1733202" cy="1287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own Arrow 23"/>
          <p:cNvSpPr/>
          <p:nvPr/>
        </p:nvSpPr>
        <p:spPr>
          <a:xfrm>
            <a:off x="7042240" y="4244461"/>
            <a:ext cx="112249" cy="5263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73706" y="1037437"/>
            <a:ext cx="1668795" cy="369332"/>
          </a:xfrm>
          <a:prstGeom prst="rect">
            <a:avLst/>
          </a:prstGeom>
          <a:noFill/>
        </p:spPr>
        <p:txBody>
          <a:bodyPr wrap="square" rtlCol="0">
            <a:spAutoFit/>
          </a:bodyPr>
          <a:lstStyle/>
          <a:p>
            <a:r>
              <a:rPr lang="en-US" b="1" i="1" u="sng" dirty="0" smtClean="0">
                <a:solidFill>
                  <a:srgbClr val="FFFF00"/>
                </a:solidFill>
              </a:rPr>
              <a:t>Textile Sector</a:t>
            </a:r>
            <a:endParaRPr lang="en-US" b="1" i="1" u="sng" dirty="0">
              <a:solidFill>
                <a:srgbClr val="FFFF00"/>
              </a:solidFill>
            </a:endParaRPr>
          </a:p>
        </p:txBody>
      </p:sp>
      <p:sp>
        <p:nvSpPr>
          <p:cNvPr id="19" name="TextBox 18"/>
          <p:cNvSpPr txBox="1"/>
          <p:nvPr/>
        </p:nvSpPr>
        <p:spPr>
          <a:xfrm>
            <a:off x="8053076" y="1041972"/>
            <a:ext cx="3493794" cy="646331"/>
          </a:xfrm>
          <a:prstGeom prst="rect">
            <a:avLst/>
          </a:prstGeom>
          <a:noFill/>
        </p:spPr>
        <p:txBody>
          <a:bodyPr wrap="square" rtlCol="0">
            <a:spAutoFit/>
          </a:bodyPr>
          <a:lstStyle>
            <a:defPPr>
              <a:defRPr lang="en-US"/>
            </a:defPPr>
            <a:lvl1pPr>
              <a:defRPr b="1" u="sng">
                <a:solidFill>
                  <a:schemeClr val="accent2">
                    <a:lumMod val="60000"/>
                    <a:lumOff val="40000"/>
                  </a:schemeClr>
                </a:solidFill>
              </a:defRPr>
            </a:lvl1pPr>
          </a:lstStyle>
          <a:p>
            <a:pPr algn="ctr"/>
            <a:r>
              <a:rPr lang="en-US" i="1" dirty="0">
                <a:solidFill>
                  <a:srgbClr val="FFFF00"/>
                </a:solidFill>
              </a:rPr>
              <a:t>Automobile, </a:t>
            </a:r>
            <a:r>
              <a:rPr lang="en-US" i="1" dirty="0" err="1">
                <a:solidFill>
                  <a:srgbClr val="FFFF00"/>
                </a:solidFill>
              </a:rPr>
              <a:t>Tyre</a:t>
            </a:r>
            <a:r>
              <a:rPr lang="en-US" i="1" dirty="0">
                <a:solidFill>
                  <a:srgbClr val="FFFF00"/>
                </a:solidFill>
              </a:rPr>
              <a:t> &amp; Rubber Sector</a:t>
            </a:r>
          </a:p>
        </p:txBody>
      </p:sp>
      <p:sp>
        <p:nvSpPr>
          <p:cNvPr id="20" name="TextBox 19"/>
          <p:cNvSpPr txBox="1"/>
          <p:nvPr/>
        </p:nvSpPr>
        <p:spPr>
          <a:xfrm>
            <a:off x="3644451" y="6185531"/>
            <a:ext cx="2347422" cy="369332"/>
          </a:xfrm>
          <a:prstGeom prst="rect">
            <a:avLst/>
          </a:prstGeom>
          <a:noFill/>
        </p:spPr>
        <p:txBody>
          <a:bodyPr wrap="square" rtlCol="0">
            <a:spAutoFit/>
          </a:bodyPr>
          <a:lstStyle>
            <a:defPPr>
              <a:defRPr lang="en-US"/>
            </a:defPPr>
            <a:lvl1pPr>
              <a:defRPr b="1" u="sng">
                <a:solidFill>
                  <a:schemeClr val="accent2">
                    <a:lumMod val="60000"/>
                    <a:lumOff val="40000"/>
                  </a:schemeClr>
                </a:solidFill>
              </a:defRPr>
            </a:lvl1pPr>
          </a:lstStyle>
          <a:p>
            <a:r>
              <a:rPr lang="en-US" i="1" dirty="0">
                <a:solidFill>
                  <a:srgbClr val="FFFF00"/>
                </a:solidFill>
              </a:rPr>
              <a:t>Insurance Sector</a:t>
            </a:r>
          </a:p>
        </p:txBody>
      </p:sp>
      <p:sp>
        <p:nvSpPr>
          <p:cNvPr id="25" name="TextBox 24"/>
          <p:cNvSpPr txBox="1"/>
          <p:nvPr/>
        </p:nvSpPr>
        <p:spPr>
          <a:xfrm>
            <a:off x="6145440" y="6185531"/>
            <a:ext cx="2584337" cy="369332"/>
          </a:xfrm>
          <a:prstGeom prst="rect">
            <a:avLst/>
          </a:prstGeom>
          <a:noFill/>
        </p:spPr>
        <p:txBody>
          <a:bodyPr wrap="square" rtlCol="0">
            <a:spAutoFit/>
          </a:bodyPr>
          <a:lstStyle>
            <a:defPPr>
              <a:defRPr lang="en-US"/>
            </a:defPPr>
            <a:lvl1pPr>
              <a:defRPr b="1" u="sng">
                <a:solidFill>
                  <a:schemeClr val="accent2">
                    <a:lumMod val="60000"/>
                    <a:lumOff val="40000"/>
                  </a:schemeClr>
                </a:solidFill>
              </a:defRPr>
            </a:lvl1pPr>
          </a:lstStyle>
          <a:p>
            <a:r>
              <a:rPr lang="en-US" i="1" dirty="0">
                <a:solidFill>
                  <a:srgbClr val="FFFF00"/>
                </a:solidFill>
              </a:rPr>
              <a:t>Construction Sector</a:t>
            </a:r>
          </a:p>
        </p:txBody>
      </p:sp>
      <p:sp>
        <p:nvSpPr>
          <p:cNvPr id="27" name="Down Arrow 26"/>
          <p:cNvSpPr/>
          <p:nvPr/>
        </p:nvSpPr>
        <p:spPr>
          <a:xfrm>
            <a:off x="4621426" y="4244460"/>
            <a:ext cx="112249" cy="5263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9870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4404"/>
            <a:ext cx="12191999" cy="815926"/>
          </a:xfrm>
        </p:spPr>
        <p:txBody>
          <a:bodyPr>
            <a:normAutofit/>
          </a:bodyPr>
          <a:lstStyle/>
          <a:p>
            <a:pPr algn="ctr"/>
            <a:r>
              <a:rPr lang="en-US" sz="2800" b="1" i="1" u="sng" dirty="0" smtClean="0">
                <a:solidFill>
                  <a:srgbClr val="FFFF00"/>
                </a:solidFill>
              </a:rPr>
              <a:t>FIVE </a:t>
            </a:r>
            <a:r>
              <a:rPr lang="en-US" sz="2800" b="1" i="1" u="sng" dirty="0">
                <a:solidFill>
                  <a:srgbClr val="FFFF00"/>
                </a:solidFill>
              </a:rPr>
              <a:t>YEARS </a:t>
            </a:r>
            <a:r>
              <a:rPr lang="en-US" sz="2800" b="1" i="1" u="sng" dirty="0" smtClean="0">
                <a:solidFill>
                  <a:srgbClr val="FFFF00"/>
                </a:solidFill>
              </a:rPr>
              <a:t>PERFORMANCE </a:t>
            </a:r>
            <a:r>
              <a:rPr lang="en-US" sz="2800" b="1" i="1" u="sng" dirty="0">
                <a:solidFill>
                  <a:srgbClr val="FFFF00"/>
                </a:solidFill>
              </a:rPr>
              <a:t>AT A </a:t>
            </a:r>
            <a:r>
              <a:rPr lang="en-US" sz="2800" b="1" i="1" u="sng" dirty="0" smtClean="0">
                <a:solidFill>
                  <a:srgbClr val="FFFF00"/>
                </a:solidFill>
              </a:rPr>
              <a:t>GLANCE</a:t>
            </a:r>
            <a:endParaRPr lang="en-US" sz="2800" b="1" i="1" u="sng" dirty="0">
              <a:solidFill>
                <a:srgbClr val="FFFF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26055009"/>
              </p:ext>
            </p:extLst>
          </p:nvPr>
        </p:nvGraphicFramePr>
        <p:xfrm>
          <a:off x="286604" y="750627"/>
          <a:ext cx="5827594" cy="59504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1422989344"/>
              </p:ext>
            </p:extLst>
          </p:nvPr>
        </p:nvGraphicFramePr>
        <p:xfrm>
          <a:off x="6237027" y="750627"/>
          <a:ext cx="5773003" cy="599136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88141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2711</TotalTime>
  <Words>856</Words>
  <Application>Microsoft Office PowerPoint</Application>
  <PresentationFormat>Widescreen</PresentationFormat>
  <Paragraphs>168</Paragraphs>
  <Slides>19</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Century Gothic</vt:lpstr>
      <vt:lpstr>Wingdings 3</vt:lpstr>
      <vt:lpstr>Slice</vt:lpstr>
      <vt:lpstr>PowerPoint Presentation</vt:lpstr>
      <vt:lpstr>PowerPoint Presentation</vt:lpstr>
      <vt:lpstr>PowerPoint Presentation</vt:lpstr>
      <vt:lpstr>PowerPoint Presentation</vt:lpstr>
      <vt:lpstr>SERVICES</vt:lpstr>
      <vt:lpstr>BOARD OF DIRECTORS</vt:lpstr>
      <vt:lpstr>MANAGEMENT TEAM/ HEAD OF DEPT.</vt:lpstr>
      <vt:lpstr>BIBOJEE GROUP INFORMATION</vt:lpstr>
      <vt:lpstr>FIVE YEARS PERFORMANCE AT A GLANCE</vt:lpstr>
      <vt:lpstr>FIVE YEARS PERFORMANCE AT A GLANCE</vt:lpstr>
      <vt:lpstr>PowerPoint Presentation</vt:lpstr>
      <vt:lpstr>NINE MONTHS PERFORMANCE AT A GLANCE (2022 &amp; 2021)</vt:lpstr>
      <vt:lpstr>NINE MONTHS PERFORMANCE AT A GLANCE (2022 &amp; 2021)</vt:lpstr>
      <vt:lpstr>NINE MONTHS PERFORMANCE AT A GLANCE (2022 &amp; 2021)</vt:lpstr>
      <vt:lpstr>Variance Analysis – Profit or Loss Nine Months Ended September, 2022 Vs 2021</vt:lpstr>
      <vt:lpstr>Strategic   and   Operation Development</vt:lpstr>
      <vt:lpstr>Disclaimer</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Gross Premium &amp; net Premium</dc:title>
  <dc:creator>Ashfaq</dc:creator>
  <cp:lastModifiedBy>Muhammad Zafar Iqbal</cp:lastModifiedBy>
  <cp:revision>302</cp:revision>
  <cp:lastPrinted>2022-12-12T10:21:33Z</cp:lastPrinted>
  <dcterms:created xsi:type="dcterms:W3CDTF">2019-11-14T05:15:13Z</dcterms:created>
  <dcterms:modified xsi:type="dcterms:W3CDTF">2022-12-19T09:12:18Z</dcterms:modified>
</cp:coreProperties>
</file>